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2e293302a5f8461e" /><Relationship Type="http://schemas.openxmlformats.org/officeDocument/2006/relationships/extended-properties" Target="/docProps/app.xml" Id="R0e53e15489a14078" /><Relationship Type="http://schemas.openxmlformats.org/officeDocument/2006/relationships/officeDocument" Target="/ppt/presentation.xml" Id="R698479cc05cf4bc7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1513935d701340f8"/>
  </p:sldMasterIdLst>
  <p:notesMasterIdLst>
    <p:notesMasterId xmlns:r="http://schemas.openxmlformats.org/officeDocument/2006/relationships" r:id="Rc81b0840d23a4d7c"/>
  </p:notesMasterIdLst>
  <p:sldIdLst>
    <p:sldId xmlns:r="http://schemas.openxmlformats.org/officeDocument/2006/relationships" id="256" r:id="Rcfc773a9cb2a4f73"/>
    <p:sldId xmlns:r="http://schemas.openxmlformats.org/officeDocument/2006/relationships" id="257" r:id="R73dc879794474eb2"/>
    <p:sldId xmlns:r="http://schemas.openxmlformats.org/officeDocument/2006/relationships" id="258" r:id="Re28489dfcfa64687"/>
    <p:sldId xmlns:r="http://schemas.openxmlformats.org/officeDocument/2006/relationships" id="259" r:id="Ra73cd2fa16544f3b"/>
    <p:sldId xmlns:r="http://schemas.openxmlformats.org/officeDocument/2006/relationships" id="260" r:id="Ra4157d2411494111"/>
    <p:sldId xmlns:r="http://schemas.openxmlformats.org/officeDocument/2006/relationships" id="261" r:id="R3b8d92707b794ddd"/>
    <p:sldId xmlns:r="http://schemas.openxmlformats.org/officeDocument/2006/relationships" id="262" r:id="Ra7e40e0d7c2d4dfc"/>
    <p:sldId xmlns:r="http://schemas.openxmlformats.org/officeDocument/2006/relationships" id="263" r:id="Rfd8cfcb7688d4a1d"/>
    <p:sldId xmlns:r="http://schemas.openxmlformats.org/officeDocument/2006/relationships" id="264" r:id="Rf5739b2d27f141c7"/>
    <p:sldId xmlns:r="http://schemas.openxmlformats.org/officeDocument/2006/relationships" id="265" r:id="R366d4c6986b740ad"/>
    <p:sldId xmlns:r="http://schemas.openxmlformats.org/officeDocument/2006/relationships" id="266" r:id="R4d296fba544b4eb4"/>
    <p:sldId xmlns:r="http://schemas.openxmlformats.org/officeDocument/2006/relationships" id="267" r:id="Re5eac4cd4dc74f5f"/>
    <p:sldId xmlns:r="http://schemas.openxmlformats.org/officeDocument/2006/relationships" id="268" r:id="R7d51e98dd0b7425e"/>
    <p:sldId xmlns:r="http://schemas.openxmlformats.org/officeDocument/2006/relationships" id="269" r:id="R2985980677b344c5"/>
    <p:sldId xmlns:r="http://schemas.openxmlformats.org/officeDocument/2006/relationships" id="270" r:id="R0e22dbfce44645e7"/>
    <p:sldId xmlns:r="http://schemas.openxmlformats.org/officeDocument/2006/relationships" id="271" r:id="R7067e86bb66b438e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4643305607314087" /><Relationship Type="http://schemas.openxmlformats.org/officeDocument/2006/relationships/slideMaster" Target="/ppt/slideMasters/slideMaster1.xml" Id="R1513935d701340f8" /><Relationship Type="http://schemas.openxmlformats.org/officeDocument/2006/relationships/notesMaster" Target="/ppt/notesMasters/notesMaster1.xml" Id="Rc81b0840d23a4d7c" /><Relationship Type="http://schemas.openxmlformats.org/officeDocument/2006/relationships/presProps" Target="/ppt/presProps.xml" Id="R7024341f9ad04d6f" /><Relationship Type="http://schemas.openxmlformats.org/officeDocument/2006/relationships/tableStyles" Target="/ppt/tableStyles.xml" Id="Rf0416305e0a64750" /><Relationship Type="http://schemas.openxmlformats.org/officeDocument/2006/relationships/slide" Target="/ppt/slides/slide1.xml" Id="Rcfc773a9cb2a4f73" /><Relationship Type="http://schemas.openxmlformats.org/officeDocument/2006/relationships/slide" Target="/ppt/slides/slide2.xml" Id="R73dc879794474eb2" /><Relationship Type="http://schemas.openxmlformats.org/officeDocument/2006/relationships/slide" Target="/ppt/slides/slide3.xml" Id="Re28489dfcfa64687" /><Relationship Type="http://schemas.openxmlformats.org/officeDocument/2006/relationships/slide" Target="/ppt/slides/slide4.xml" Id="Ra73cd2fa16544f3b" /><Relationship Type="http://schemas.openxmlformats.org/officeDocument/2006/relationships/slide" Target="/ppt/slides/slide5.xml" Id="Ra4157d2411494111" /><Relationship Type="http://schemas.openxmlformats.org/officeDocument/2006/relationships/slide" Target="/ppt/slides/slide6.xml" Id="R3b8d92707b794ddd" /><Relationship Type="http://schemas.openxmlformats.org/officeDocument/2006/relationships/slide" Target="/ppt/slides/slide7.xml" Id="Ra7e40e0d7c2d4dfc" /><Relationship Type="http://schemas.openxmlformats.org/officeDocument/2006/relationships/slide" Target="/ppt/slides/slide8.xml" Id="Rfd8cfcb7688d4a1d" /><Relationship Type="http://schemas.openxmlformats.org/officeDocument/2006/relationships/slide" Target="/ppt/slides/slide9.xml" Id="Rf5739b2d27f141c7" /><Relationship Type="http://schemas.openxmlformats.org/officeDocument/2006/relationships/slide" Target="/ppt/slides/slide10.xml" Id="R366d4c6986b740ad" /><Relationship Type="http://schemas.openxmlformats.org/officeDocument/2006/relationships/slide" Target="/ppt/slides/slide11.xml" Id="R4d296fba544b4eb4" /><Relationship Type="http://schemas.openxmlformats.org/officeDocument/2006/relationships/slide" Target="/ppt/slides/slide12.xml" Id="Re5eac4cd4dc74f5f" /><Relationship Type="http://schemas.openxmlformats.org/officeDocument/2006/relationships/slide" Target="/ppt/slides/slide13.xml" Id="R7d51e98dd0b7425e" /><Relationship Type="http://schemas.openxmlformats.org/officeDocument/2006/relationships/slide" Target="/ppt/slides/slide14.xml" Id="R2985980677b344c5" /><Relationship Type="http://schemas.openxmlformats.org/officeDocument/2006/relationships/slide" Target="/ppt/slides/slide15.xml" Id="R0e22dbfce44645e7" /><Relationship Type="http://schemas.openxmlformats.org/officeDocument/2006/relationships/slide" Target="/ppt/slides/slide16.xml" Id="R7067e86bb66b438e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e7eeaabab3ca4cc7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c22494a842f94ac2" /><Relationship Type="http://schemas.openxmlformats.org/officeDocument/2006/relationships/notesMaster" Target="/ppt/notesMasters/notesMaster1.xml" Id="R54e01786fbee41dd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7100516c41884521" /><Relationship Type="http://schemas.openxmlformats.org/officeDocument/2006/relationships/notesMaster" Target="/ppt/notesMasters/notesMaster1.xml" Id="Rb7f07ecb6ea44239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91603e9a29794acb" /><Relationship Type="http://schemas.openxmlformats.org/officeDocument/2006/relationships/notesMaster" Target="/ppt/notesMasters/notesMaster1.xml" Id="Rb3579984b01140ef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52cd5d87a8484f5e" /><Relationship Type="http://schemas.openxmlformats.org/officeDocument/2006/relationships/notesMaster" Target="/ppt/notesMasters/notesMaster1.xml" Id="Re3e71bbd05954311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dd5275439ac04088" /><Relationship Type="http://schemas.openxmlformats.org/officeDocument/2006/relationships/notesMaster" Target="/ppt/notesMasters/notesMaster1.xml" Id="R86b054a158674cad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3819cf85891647bc" /><Relationship Type="http://schemas.openxmlformats.org/officeDocument/2006/relationships/notesMaster" Target="/ppt/notesMasters/notesMaster1.xml" Id="Rb3e29e68edc84a6c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40ed3f2017ff4f11" /><Relationship Type="http://schemas.openxmlformats.org/officeDocument/2006/relationships/notesMaster" Target="/ppt/notesMasters/notesMaster1.xml" Id="R5c660c56ab4d4877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cd0a927bf4f64961" /><Relationship Type="http://schemas.openxmlformats.org/officeDocument/2006/relationships/notesMaster" Target="/ppt/notesMasters/notesMaster1.xml" Id="R25f75675e2ca43b0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359717ebc20f4442" /><Relationship Type="http://schemas.openxmlformats.org/officeDocument/2006/relationships/notesMaster" Target="/ppt/notesMasters/notesMaster1.xml" Id="R24c4abb123fd4475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186ab26e89f24e89" /><Relationship Type="http://schemas.openxmlformats.org/officeDocument/2006/relationships/notesMaster" Target="/ppt/notesMasters/notesMaster1.xml" Id="R0a3f3ee4a62141fb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3360aad0707b4f50" /><Relationship Type="http://schemas.openxmlformats.org/officeDocument/2006/relationships/notesMaster" Target="/ppt/notesMasters/notesMaster1.xml" Id="R0077173ae6de4b59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890d3651cb664640" /><Relationship Type="http://schemas.openxmlformats.org/officeDocument/2006/relationships/notesMaster" Target="/ppt/notesMasters/notesMaster1.xml" Id="R481701d86f6f402e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642d2dae0d744b1e" /><Relationship Type="http://schemas.openxmlformats.org/officeDocument/2006/relationships/notesMaster" Target="/ppt/notesMasters/notesMaster1.xml" Id="Rb0bb6eacca0b4b8f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430a568d09e547ff" /><Relationship Type="http://schemas.openxmlformats.org/officeDocument/2006/relationships/notesMaster" Target="/ppt/notesMasters/notesMaster1.xml" Id="R6f13ebba3e5d469a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9dad18b5ee254afe" /><Relationship Type="http://schemas.openxmlformats.org/officeDocument/2006/relationships/notesMaster" Target="/ppt/notesMasters/notesMaster1.xml" Id="R6744a6182abb4c0a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4622489bdd1a43df" /><Relationship Type="http://schemas.openxmlformats.org/officeDocument/2006/relationships/notesMaster" Target="/ppt/notesMasters/notesMaster1.xml" Id="Rcc97d0dd4b5748e6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Opening: MMOptiBuilds is not one generic agency. It is a parent standard expressed through two businesses.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The first paid upgrades should respond to measured reliability, recovery, deliverability, or commercial-term needs.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Sources:</a:t>
            </a:r>
          </a:p>
          <a:p xmlns:a="http://schemas.openxmlformats.org/drawingml/2006/main">
            <a:r>
              <a:t>- https://supabase.com/docs/guides/deployment/going-into-prod</a:t>
            </a:r>
          </a:p>
          <a:p xmlns:a="http://schemas.openxmlformats.org/drawingml/2006/main">
            <a:r>
              <a:t>- https://developers.cloudflare.com/email-service/platform/pricing/</a:t>
            </a:r>
          </a:p>
          <a:p xmlns:a="http://schemas.openxmlformats.org/drawingml/2006/main">
            <a:r>
              <a:t>- https://resend.com/pricing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India privacy, GST, supply, warranty, and contract language remain professional-review launch gates.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Sources:</a:t>
            </a:r>
          </a:p>
          <a:p xmlns:a="http://schemas.openxmlformats.org/drawingml/2006/main">
            <a:r>
              <a:t>- https://www.meity.gov.in/documents/act-and-policies/digital-personal-data-protection-rules-2025-gDOxUjMtQWa</a:t>
            </a:r>
          </a:p>
          <a:p xmlns:a="http://schemas.openxmlformats.org/drawingml/2006/main">
            <a:r>
              <a:t>- https://cbic-gst.gov.in/faq.html</a:t>
            </a:r>
          </a:p>
          <a:p xmlns:a="http://schemas.openxmlformats.org/drawingml/2006/main">
            <a:r>
              <a:t>- https://cheatsheetseries.owasp.org/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Agents receive task-sized context and one file owner per area. The old interview is not dumped into every session.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Exact model names and context limits must be checked in the installed tools because they change.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The roadmap deliberately postpones advanced motion and 3D until the static experience and complete form path are proven.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Awwwards examples weight the juried score toward design and usability, while developer criteria explicitly include accessibility, performance, responsive design, semantics, and metadata.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Sources:</a:t>
            </a:r>
          </a:p>
          <a:p xmlns:a="http://schemas.openxmlformats.org/drawingml/2006/main">
            <a:r>
              <a:t>- https://www.awwwards.com/sites/medusmo</a:t>
            </a:r>
          </a:p>
          <a:p xmlns:a="http://schemas.openxmlformats.org/drawingml/2006/main">
            <a:r>
              <a:t>- https://www.awwwards.com/case-study-dropbox-brand-guidelines.html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Close with the first vertical slice. It validates product, data, hosting, security, operations, and conversion before broader visual investment.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The root is a clear gateway, not a mysterious splash screen. The two divisions share trust and operations, not visual sameness.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Each route is organized around a customer job, not an internal service catalogue.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The one-application baseline is the lowest-hassle architecture. Visual independence does not require microfrontends.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Systems differentiates through accurate process, requirements, and trust—not fabricated benchmarks or stock claims.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Focused and premium are scope modes. Baseline quality never becomes a pricing tier.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No visitor account or email verification at zero-spend launch. Abuse controls remain server-side.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Sources:</a:t>
            </a:r>
          </a:p>
          <a:p xmlns:a="http://schemas.openxmlformats.org/drawingml/2006/main">
            <a:r>
              <a:t>- https://developers.cloudflare.com/turnstile/get-started/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The dashboard centralizes intake while preserving division-specific statuses, fields, and metrics.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Cloudflare supports most App Router features through OpenNext. Vercel Hobby is not the commercial production target because its terms restrict the plan to non-commercial personal use.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Sources:</a:t>
            </a:r>
          </a:p>
          <a:p xmlns:a="http://schemas.openxmlformats.org/drawingml/2006/main">
            <a:r>
              <a:t>- https://developers.cloudflare.com/workers/framework-guides/web-apps/nextjs/</a:t>
            </a:r>
          </a:p>
          <a:p xmlns:a="http://schemas.openxmlformats.org/drawingml/2006/main">
            <a:r>
              <a:t>- https://vercel.com/docs/plans/hobby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d5f17bb0373a40a8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6a6c5608e2da4922" /><Relationship Type="http://schemas.openxmlformats.org/officeDocument/2006/relationships/slideLayout" Target="/ppt/slideLayouts/slideLayout1.xml" Id="Rce24fa0386434b64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ce24fa0386434b64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9c98a88e34b4149" /><Relationship Type="http://schemas.openxmlformats.org/officeDocument/2006/relationships/notesSlide" Target="/ppt/notesSlides/notesSlide1.xml" Id="R1c2dcf4261f341b6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3c0274a6edb412f" /><Relationship Type="http://schemas.openxmlformats.org/officeDocument/2006/relationships/notesSlide" Target="/ppt/notesSlides/notesSlide10.xml" Id="R325f348175c24e55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0a449fb19d04f34" /><Relationship Type="http://schemas.openxmlformats.org/officeDocument/2006/relationships/notesSlide" Target="/ppt/notesSlides/notesSlide11.xml" Id="R82a17b31c8f94596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a8683a4575d45a1" /><Relationship Type="http://schemas.openxmlformats.org/officeDocument/2006/relationships/notesSlide" Target="/ppt/notesSlides/notesSlide12.xml" Id="R3db984c4d2ae471a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99462b526ba4d22" /><Relationship Type="http://schemas.openxmlformats.org/officeDocument/2006/relationships/notesSlide" Target="/ppt/notesSlides/notesSlide13.xml" Id="R1f2ac2638f44438b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d19aa85e5314ed2" /><Relationship Type="http://schemas.openxmlformats.org/officeDocument/2006/relationships/notesSlide" Target="/ppt/notesSlides/notesSlide14.xml" Id="Rcc4e344d494d4dbe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ccd78f94dfd4bf2" /><Relationship Type="http://schemas.openxmlformats.org/officeDocument/2006/relationships/notesSlide" Target="/ppt/notesSlides/notesSlide15.xml" Id="R54bc6222a06a4ec7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4f12b745af24155" /><Relationship Type="http://schemas.openxmlformats.org/officeDocument/2006/relationships/notesSlide" Target="/ppt/notesSlides/notesSlide16.xml" Id="Rd4b0d1696b594e2f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4812069c5dd4215" /><Relationship Type="http://schemas.openxmlformats.org/officeDocument/2006/relationships/notesSlide" Target="/ppt/notesSlides/notesSlide2.xml" Id="R0b9c2a13de1041cc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6047c5abcba432b" /><Relationship Type="http://schemas.openxmlformats.org/officeDocument/2006/relationships/notesSlide" Target="/ppt/notesSlides/notesSlide3.xml" Id="R17355645d8f4471b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b533927a85a4aab" /><Relationship Type="http://schemas.openxmlformats.org/officeDocument/2006/relationships/notesSlide" Target="/ppt/notesSlides/notesSlide4.xml" Id="R10fc2fd526a54117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763b7acc1804f50" /><Relationship Type="http://schemas.openxmlformats.org/officeDocument/2006/relationships/notesSlide" Target="/ppt/notesSlides/notesSlide5.xml" Id="R048c1debb95c42f5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61f17fb6a054fbc" /><Relationship Type="http://schemas.openxmlformats.org/officeDocument/2006/relationships/notesSlide" Target="/ppt/notesSlides/notesSlide6.xml" Id="R83d60295f90f4dea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7a955e045764982" /><Relationship Type="http://schemas.openxmlformats.org/officeDocument/2006/relationships/notesSlide" Target="/ppt/notesSlides/notesSlide7.xml" Id="R3476bd23980447a9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d126ed40125418d" /><Relationship Type="http://schemas.openxmlformats.org/officeDocument/2006/relationships/notesSlide" Target="/ppt/notesSlides/notesSlide8.xml" Id="Rb8022e04bd234340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03e59d152754e2e" /><Relationship Type="http://schemas.openxmlformats.org/officeDocument/2006/relationships/notesSlide" Target="/ppt/notesSlides/notesSlide9.xml" Id="R7851a59971df455d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5F3E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0864DD4-880A-4B2D-B484-C24CBF4A2F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04800"/>
            <a:ext cx="6191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136D67"/>
                </a:solidFill>
              </a:defRPr>
            </a:pPr>
            <a:r>
              <a:rPr sz="825" b="1">
                <a:solidFill>
                  <a:srgbClr val="136D67"/>
                </a:solidFill>
              </a:rPr>
              <a:t>MMOPTIBUILDS / FINAL DIRECTION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BEF3E86-FF7E-45A4-B831-2898774E9B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304800"/>
            <a:ext cx="5334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87918F"/>
                </a:solidFill>
              </a:defRPr>
            </a:pPr>
            <a:r>
              <a:rPr sz="825" b="1">
                <a:solidFill>
                  <a:srgbClr val="87918F"/>
                </a:solidFill>
              </a:rPr>
              <a:t>01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BD3C8BA-81F5-4329-A382-F0678661AA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28650"/>
            <a:ext cx="10668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6D6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8F8CAD2-ADF1-42EE-8043-E25052A885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200150"/>
            <a:ext cx="8572500" cy="819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4650" b="1">
                <a:solidFill>
                  <a:srgbClr val="172026"/>
                </a:solidFill>
              </a:defRPr>
            </a:pPr>
            <a:r>
              <a:rPr sz="4650" b="1">
                <a:solidFill>
                  <a:srgbClr val="172026"/>
                </a:solidFill>
              </a:rPr>
              <a:t>MMOptiBuilds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C421F71-A936-46B5-A712-01C768E4B1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114550"/>
            <a:ext cx="7620000" cy="1219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136D67"/>
                </a:solidFill>
              </a:defRPr>
            </a:pPr>
            <a:r>
              <a:rPr sz="2250" b="1">
                <a:solidFill>
                  <a:srgbClr val="136D67"/>
                </a:solidFill>
              </a:rPr>
              <a:t>One permanent domain. Two distinct businesses.</a:t>
            </a:r>
          </a:p>
          <a:p xmlns:a="http://schemas.openxmlformats.org/drawingml/2006/main">
            <a:pPr algn="l">
              <a:defRPr sz="2250" b="1">
                <a:solidFill>
                  <a:srgbClr val="136D67"/>
                </a:solidFill>
              </a:defRPr>
            </a:pPr>
            <a:r>
              <a:rPr sz="2250" b="1">
                <a:solidFill>
                  <a:srgbClr val="136D67"/>
                </a:solidFill>
              </a:rPr>
              <a:t>One disciplined operating system.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C598E34-B249-4E01-8E1C-0EB6CC21F3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0" y="1162050"/>
            <a:ext cx="3009900" cy="3771900"/>
          </a:xfrm>
          <a:prstGeom xmlns:a="http://schemas.openxmlformats.org/drawingml/2006/main" prst="roundRect">
            <a:avLst>
              <a:gd name="adj" fmla="val 5063"/>
            </a:avLst>
          </a:prstGeom>
          <a:solidFill xmlns:a="http://schemas.openxmlformats.org/drawingml/2006/main">
            <a:srgbClr val="0C111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EB3DF93-DF3A-4E48-8806-F05D1CE9E6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1504950"/>
            <a:ext cx="2286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70F0E2"/>
                </a:solidFill>
              </a:defRPr>
            </a:pPr>
            <a:r>
              <a:rPr sz="900" b="1">
                <a:solidFill>
                  <a:srgbClr val="70F0E2"/>
                </a:solidFill>
              </a:rPr>
              <a:t>SYSTEMS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8803AC8-5BBC-44C5-9EDE-62FCBAD638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1981200"/>
            <a:ext cx="2286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FFFFFF"/>
                </a:solidFill>
              </a:defRPr>
            </a:pPr>
            <a:r>
              <a:rPr sz="2550" b="1">
                <a:solidFill>
                  <a:srgbClr val="FFFFFF"/>
                </a:solidFill>
              </a:rPr>
              <a:t>Hardware</a:t>
            </a:r>
          </a:p>
          <a:p xmlns:a="http://schemas.openxmlformats.org/drawingml/2006/main">
            <a:pPr algn="l">
              <a:defRPr sz="2550" b="1">
                <a:solidFill>
                  <a:srgbClr val="FFFFFF"/>
                </a:solidFill>
              </a:defRPr>
            </a:pPr>
            <a:r>
              <a:rPr sz="2550" b="1">
                <a:solidFill>
                  <a:srgbClr val="FFFFFF"/>
                </a:solidFill>
              </a:rPr>
              <a:t>that starts</a:t>
            </a:r>
          </a:p>
          <a:p xmlns:a="http://schemas.openxmlformats.org/drawingml/2006/main">
            <a:pPr algn="l">
              <a:defRPr sz="2550" b="1">
                <a:solidFill>
                  <a:srgbClr val="FFFFFF"/>
                </a:solidFill>
              </a:defRPr>
            </a:pPr>
            <a:r>
              <a:rPr sz="2550" b="1">
                <a:solidFill>
                  <a:srgbClr val="FFFFFF"/>
                </a:solidFill>
              </a:rPr>
              <a:t>with the</a:t>
            </a:r>
          </a:p>
          <a:p xmlns:a="http://schemas.openxmlformats.org/drawingml/2006/main">
            <a:pPr algn="l">
              <a:defRPr sz="2550" b="1">
                <a:solidFill>
                  <a:srgbClr val="FFFFFF"/>
                </a:solidFill>
              </a:defRPr>
            </a:pPr>
            <a:r>
              <a:rPr sz="2550" b="1">
                <a:solidFill>
                  <a:srgbClr val="FFFFFF"/>
                </a:solidFill>
              </a:rPr>
              <a:t>requirement.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79C91C1-2752-4F9D-B7E5-04460F1870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0" y="5124450"/>
            <a:ext cx="3009900" cy="819150"/>
          </a:xfrm>
          <a:prstGeom xmlns:a="http://schemas.openxmlformats.org/drawingml/2006/main" prst="roundRect">
            <a:avLst>
              <a:gd name="adj" fmla="val 18605"/>
            </a:avLst>
          </a:prstGeom>
          <a:solidFill xmlns:a="http://schemas.openxmlformats.org/drawingml/2006/main">
            <a:srgbClr val="F1E9D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19F3E99-691F-426E-BDDE-0E16D5A26C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782050" y="5334000"/>
            <a:ext cx="2571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2644A"/>
                </a:solidFill>
              </a:defRPr>
            </a:pPr>
            <a:r>
              <a:rPr sz="900" b="1">
                <a:solidFill>
                  <a:srgbClr val="F2644A"/>
                </a:solidFill>
              </a:rPr>
              <a:t>STUDIO  /  WEBSITES BUILT AROUND THE BUSINESS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EADF6EF6-88C6-488B-AC4B-FB6D2EC80A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486400"/>
            <a:ext cx="6762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B686B"/>
                </a:solidFill>
              </a:defRPr>
            </a:pPr>
            <a:r>
              <a:rPr sz="1200" b="0">
                <a:solidFill>
                  <a:srgbClr val="5B686B"/>
                </a:solidFill>
              </a:rPr>
              <a:t>Master product, design, engineering, and launch plan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3D98809-C2E2-4F1A-AA80-858B5501EF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3D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A4CEBF2-C1D5-49DD-AC4C-E9EF284A74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96050"/>
            <a:ext cx="1619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675" b="1">
                <a:solidFill>
                  <a:srgbClr val="8C9693"/>
                </a:solidFill>
              </a:defRPr>
            </a:pPr>
            <a:r>
              <a:rPr sz="675" b="1">
                <a:solidFill>
                  <a:srgbClr val="8C9693"/>
                </a:solidFill>
              </a:rPr>
              <a:t>11 AUG 2026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B873CF9-BBAE-4871-859F-C1F313E05B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6496050"/>
            <a:ext cx="2057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675" b="1">
                <a:solidFill>
                  <a:srgbClr val="8C9693"/>
                </a:solidFill>
              </a:defRPr>
            </a:pPr>
            <a:r>
              <a:rPr sz="675" b="1">
                <a:solidFill>
                  <a:srgbClr val="8C9693"/>
                </a:solidFill>
              </a:rPr>
              <a:t>mmoptibuilds.com</a:t>
            </a:r>
          </a:p>
        </p:txBody>
      </p:sp>
    </p:spTree>
    <p:extLst>
      <p:ext uri="{BB962C8B-B14F-4D97-AF65-F5344CB8AC3E}">
        <p14:creationId xmlns:p14="http://schemas.microsoft.com/office/powerpoint/2010/main" val="1670657008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F5F3E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804565E8-1BBF-4D30-A225-88C4EFC428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04800"/>
            <a:ext cx="6191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136D67"/>
                </a:solidFill>
              </a:defRPr>
            </a:pPr>
            <a:r>
              <a:rPr sz="825" b="1">
                <a:solidFill>
                  <a:srgbClr val="136D67"/>
                </a:solidFill>
              </a:rPr>
              <a:t>FREE-TIER REALITY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47E79EC-5B19-4F2E-AF2E-19752C5777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304800"/>
            <a:ext cx="5334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87918F"/>
                </a:solidFill>
              </a:defRPr>
            </a:pPr>
            <a:r>
              <a:rPr sz="825" b="1">
                <a:solidFill>
                  <a:srgbClr val="87918F"/>
                </a:solidFill>
              </a:rPr>
              <a:t>10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11CA221-4FF9-4C90-A4C6-8FA6BFBD3F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106680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172026"/>
                </a:solidFill>
              </a:defRPr>
            </a:pPr>
            <a:r>
              <a:rPr sz="3300" b="1">
                <a:solidFill>
                  <a:srgbClr val="172026"/>
                </a:solidFill>
              </a:rPr>
              <a:t>Free is a launch constraint—not an architecture religion.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8D958CC-D2D9-4DDD-B16F-0E9E46694E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724150"/>
            <a:ext cx="3390900" cy="2781300"/>
          </a:xfrm>
          <a:prstGeom xmlns:a="http://schemas.openxmlformats.org/drawingml/2006/main" prst="roundRect">
            <a:avLst>
              <a:gd name="adj" fmla="val 5479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CE2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8B123E4-DC24-43DB-977D-BA8FA24263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2952750"/>
            <a:ext cx="400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6D6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989CFFC4-A9C2-497F-9B80-8CC5756FFA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3086100"/>
            <a:ext cx="29337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136D67"/>
                </a:solidFill>
              </a:defRPr>
            </a:pPr>
            <a:r>
              <a:rPr sz="750" b="1">
                <a:solidFill>
                  <a:srgbClr val="136D67"/>
                </a:solidFill>
              </a:rPr>
              <a:t>USE NOW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D3BE26F-7730-41C4-B3FC-3B36BD89B3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3371850"/>
            <a:ext cx="29337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172026"/>
                </a:solidFill>
              </a:defRPr>
            </a:pPr>
            <a:r>
              <a:rPr sz="1725" b="1">
                <a:solidFill>
                  <a:srgbClr val="172026"/>
                </a:solidFill>
              </a:rPr>
              <a:t>Cloudflare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E7F6BAFD-C261-4B15-A00C-5731AB1DCE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3981450"/>
            <a:ext cx="2933700" cy="1333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B686B"/>
                </a:solidFill>
              </a:defRPr>
            </a:pPr>
            <a:r>
              <a:rPr sz="1125" b="0">
                <a:solidFill>
                  <a:srgbClr val="5B686B"/>
                </a:solidFill>
              </a:rPr>
              <a:t>Workers/OpenNext, Turnstile, Web Analytics, email routing, and verified-destination notifications.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A72849E-F12E-4D6D-8AFC-FB28F7500C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00550" y="2724150"/>
            <a:ext cx="3390900" cy="2781300"/>
          </a:xfrm>
          <a:prstGeom xmlns:a="http://schemas.openxmlformats.org/drawingml/2006/main" prst="roundRect">
            <a:avLst>
              <a:gd name="adj" fmla="val 5479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CE2DF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9ADEDBC-63CC-48D9-8D10-1C4A8C761C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29150" y="2952750"/>
            <a:ext cx="400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6D6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B614D02-29CF-408C-9FB6-04511BB411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29150" y="3086100"/>
            <a:ext cx="29337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136D67"/>
                </a:solidFill>
              </a:defRPr>
            </a:pPr>
            <a:r>
              <a:rPr sz="750" b="1">
                <a:solidFill>
                  <a:srgbClr val="136D67"/>
                </a:solidFill>
              </a:rPr>
              <a:t>USE CAREFULLY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A59A457-0D7B-4EF4-AA2E-C07EC92EFF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29150" y="3371850"/>
            <a:ext cx="29337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172026"/>
                </a:solidFill>
              </a:defRPr>
            </a:pPr>
            <a:r>
              <a:rPr sz="1725" b="1">
                <a:solidFill>
                  <a:srgbClr val="172026"/>
                </a:solidFill>
              </a:rPr>
              <a:t>Supabase Free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B51E457-D5F7-4CFF-BECF-C06F697356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29150" y="3981450"/>
            <a:ext cx="2933700" cy="1333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B686B"/>
                </a:solidFill>
              </a:defRPr>
            </a:pPr>
            <a:r>
              <a:rPr sz="1125" b="0">
                <a:solidFill>
                  <a:srgbClr val="5B686B"/>
                </a:solidFill>
              </a:rPr>
              <a:t>Two active free projects; pausing and backup limits require monitoring and owner exports.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A2D4B23-65FA-4EC5-A43C-720095DDF2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724150"/>
            <a:ext cx="3390900" cy="2781300"/>
          </a:xfrm>
          <a:prstGeom xmlns:a="http://schemas.openxmlformats.org/drawingml/2006/main" prst="roundRect">
            <a:avLst>
              <a:gd name="adj" fmla="val 5479"/>
            </a:avLst>
          </a:prstGeom>
          <a:solidFill xmlns:a="http://schemas.openxmlformats.org/drawingml/2006/main">
            <a:srgbClr val="F1E9D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CD8DD87-FEED-41E1-8F52-86DC4F3CC6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0100" y="2952750"/>
            <a:ext cx="400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2644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36F1E25-FCEF-4EE3-B4EF-285F567896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0100" y="3086100"/>
            <a:ext cx="29337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F2644A"/>
                </a:solidFill>
              </a:defRPr>
            </a:pPr>
            <a:r>
              <a:rPr sz="750" b="1">
                <a:solidFill>
                  <a:srgbClr val="F2644A"/>
                </a:solidFill>
              </a:rPr>
              <a:t>ADD WHEN NEEDED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5AF7654-E151-4DD0-9285-B78EB71638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0100" y="3371850"/>
            <a:ext cx="29337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172026"/>
                </a:solidFill>
              </a:defRPr>
            </a:pPr>
            <a:r>
              <a:rPr sz="1725" b="1">
                <a:solidFill>
                  <a:srgbClr val="172026"/>
                </a:solidFill>
              </a:rPr>
              <a:t>Transactional mail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AE2FD4D-AB72-4FBA-BFBA-E9C600D2BA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0100" y="3981450"/>
            <a:ext cx="2933700" cy="1333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B686B"/>
                </a:solidFill>
              </a:defRPr>
            </a:pPr>
            <a:r>
              <a:rPr sz="1125" b="0">
                <a:solidFill>
                  <a:srgbClr val="5B686B"/>
                </a:solidFill>
              </a:rPr>
              <a:t>Resend free tier can support visitor or owner auth mail after domain configuration.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879629E8-26B4-4390-A89B-157D8BFD3D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3D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6C2FAEEE-1CDE-44AA-AD69-7671F1E334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96050"/>
            <a:ext cx="1619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675" b="1">
                <a:solidFill>
                  <a:srgbClr val="8C9693"/>
                </a:solidFill>
              </a:defRPr>
            </a:pPr>
            <a:r>
              <a:rPr sz="675" b="1">
                <a:solidFill>
                  <a:srgbClr val="8C9693"/>
                </a:solidFill>
              </a:rPr>
              <a:t>11 AUG 2026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685BA5D6-8E64-42D6-90EC-7C398AA132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6496050"/>
            <a:ext cx="2057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675" b="1">
                <a:solidFill>
                  <a:srgbClr val="8C9693"/>
                </a:solidFill>
              </a:defRPr>
            </a:pPr>
            <a:r>
              <a:rPr sz="675" b="1">
                <a:solidFill>
                  <a:srgbClr val="8C9693"/>
                </a:solidFill>
              </a:rPr>
              <a:t>mmoptibuilds.com</a:t>
            </a:r>
          </a:p>
        </p:txBody>
      </p:sp>
    </p:spTree>
    <p:extLst>
      <p:ext uri="{BB962C8B-B14F-4D97-AF65-F5344CB8AC3E}">
        <p14:creationId xmlns:p14="http://schemas.microsoft.com/office/powerpoint/2010/main" val="487514443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17202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9E8C7AAE-DC41-4985-8342-C10D1EA091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04800"/>
            <a:ext cx="6191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136D67"/>
                </a:solidFill>
              </a:defRPr>
            </a:pPr>
            <a:r>
              <a:rPr sz="825" b="1">
                <a:solidFill>
                  <a:srgbClr val="136D67"/>
                </a:solidFill>
              </a:rPr>
              <a:t>TRUST SYSTEM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CEE8AF6-7966-4525-BCA5-7151B86BD4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304800"/>
            <a:ext cx="5334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87918F"/>
                </a:solidFill>
              </a:defRPr>
            </a:pPr>
            <a:r>
              <a:rPr sz="825" b="1">
                <a:solidFill>
                  <a:srgbClr val="87918F"/>
                </a:solidFill>
              </a:rPr>
              <a:t>11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F775FBF-13BE-4C04-9E5D-3886B4EDB7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106680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FFFFFF"/>
                </a:solidFill>
              </a:defRPr>
            </a:pPr>
            <a:r>
              <a:rPr sz="3300" b="1">
                <a:solidFill>
                  <a:srgbClr val="FFFFFF"/>
                </a:solidFill>
              </a:rPr>
              <a:t>The strongest premium signal is credibility.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C9E9574-8F6A-4CC0-9790-3B814A2ACE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762125"/>
            <a:ext cx="98107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AAB7BB"/>
                </a:solidFill>
              </a:defRPr>
            </a:pPr>
            <a:r>
              <a:rPr sz="1500" b="0">
                <a:solidFill>
                  <a:srgbClr val="AAB7BB"/>
                </a:solidFill>
              </a:rPr>
              <a:t>Truth, security, privacy, and responsibility are part of the interface.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6EF99C6-4D49-4168-95DA-6C63D60D8C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724150"/>
            <a:ext cx="5162550" cy="5334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1B272C"/>
          </a:solidFill>
          <a:ln xmlns:a="http://schemas.openxmlformats.org/drawingml/2006/main" w="9525">
            <a:solidFill>
              <a:srgbClr val="324147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C327C91-0171-4F38-8757-12D7514261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2809875"/>
            <a:ext cx="3238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6ED7A3"/>
                </a:solidFill>
              </a:defRPr>
            </a:pPr>
            <a:r>
              <a:rPr sz="1500" b="1">
                <a:solidFill>
                  <a:srgbClr val="6ED7A3"/>
                </a:solidFill>
              </a:rPr>
              <a:t>✓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B7D91A0-E816-4B72-9B34-016EA4E1B5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2800350"/>
            <a:ext cx="43053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No fake testimonials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1BD60C2-DEB6-4955-8C19-B0D37DA1E7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2724150"/>
            <a:ext cx="5162550" cy="5334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1B272C"/>
          </a:solidFill>
          <a:ln xmlns:a="http://schemas.openxmlformats.org/drawingml/2006/main" w="9525">
            <a:solidFill>
              <a:srgbClr val="324147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9BA096A-5DEA-4A6A-80A1-BE4D08EE66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2809875"/>
            <a:ext cx="3238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6ED7A3"/>
                </a:solidFill>
              </a:defRPr>
            </a:pPr>
            <a:r>
              <a:rPr sz="1500" b="1">
                <a:solidFill>
                  <a:srgbClr val="6ED7A3"/>
                </a:solidFill>
              </a:rPr>
              <a:t>✓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02AAC99-42A6-4017-B601-07F864E896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05600" y="2800350"/>
            <a:ext cx="43053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No stock claims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433693F-786B-4833-B7CD-0F29921ABB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48050"/>
            <a:ext cx="5162550" cy="5334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1B272C"/>
          </a:solidFill>
          <a:ln xmlns:a="http://schemas.openxmlformats.org/drawingml/2006/main" w="9525">
            <a:solidFill>
              <a:srgbClr val="324147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5E78B32-63EC-409C-B6B7-6587733AFA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533775"/>
            <a:ext cx="3238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6ED7A3"/>
                </a:solidFill>
              </a:defRPr>
            </a:pPr>
            <a:r>
              <a:rPr sz="1500" b="1">
                <a:solidFill>
                  <a:srgbClr val="6ED7A3"/>
                </a:solidFill>
              </a:rPr>
              <a:t>✓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E2CB7CD-A3C3-432D-9888-C1BB052F00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3524250"/>
            <a:ext cx="43053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No guaranteed outcomes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2D4BBDC-5EA7-41A0-804A-343705ACD9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3448050"/>
            <a:ext cx="5162550" cy="5334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1B272C"/>
          </a:solidFill>
          <a:ln xmlns:a="http://schemas.openxmlformats.org/drawingml/2006/main" w="9525">
            <a:solidFill>
              <a:srgbClr val="324147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7E05F5F-B06B-49C6-A7EC-97FC1DBF60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3533775"/>
            <a:ext cx="3238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6ED7A3"/>
                </a:solidFill>
              </a:defRPr>
            </a:pPr>
            <a:r>
              <a:rPr sz="1500" b="1">
                <a:solidFill>
                  <a:srgbClr val="6ED7A3"/>
                </a:solidFill>
              </a:rPr>
              <a:t>✓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0257CBC-F17C-4226-81D4-D7A0238797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05600" y="3524250"/>
            <a:ext cx="43053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RLS on every exposed table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032D486-7AE7-4441-849E-81CE88DAD0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171950"/>
            <a:ext cx="5162550" cy="5334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1B272C"/>
          </a:solidFill>
          <a:ln xmlns:a="http://schemas.openxmlformats.org/drawingml/2006/main" w="9525">
            <a:solidFill>
              <a:srgbClr val="324147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87295966-6F56-4793-9743-A79C3AAC3F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4257675"/>
            <a:ext cx="3238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6ED7A3"/>
                </a:solidFill>
              </a:defRPr>
            </a:pPr>
            <a:r>
              <a:rPr sz="1500" b="1">
                <a:solidFill>
                  <a:srgbClr val="6ED7A3"/>
                </a:solidFill>
              </a:rPr>
              <a:t>✓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4147523-82D1-4676-8F32-65F94844F3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248150"/>
            <a:ext cx="43053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No personal data in analytics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35A4B7A-C5D6-4080-A4A1-EAE2E3ADF5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4171950"/>
            <a:ext cx="5162550" cy="5334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1B272C"/>
          </a:solidFill>
          <a:ln xmlns:a="http://schemas.openxmlformats.org/drawingml/2006/main" w="9525">
            <a:solidFill>
              <a:srgbClr val="324147"/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CCF96826-CDD2-4125-A199-94918C7C18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257675"/>
            <a:ext cx="3238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6ED7A3"/>
                </a:solidFill>
              </a:defRPr>
            </a:pPr>
            <a:r>
              <a:rPr sz="1500" b="1">
                <a:solidFill>
                  <a:srgbClr val="6ED7A3"/>
                </a:solidFill>
              </a:rPr>
              <a:t>✓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975B3BB4-A50E-4C6F-8F81-BAC5447854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05600" y="4248150"/>
            <a:ext cx="43053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Client-owned hosting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61A95681-9276-4F05-8614-A5AC093D13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895850"/>
            <a:ext cx="5162550" cy="5334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1B272C"/>
          </a:solidFill>
          <a:ln xmlns:a="http://schemas.openxmlformats.org/drawingml/2006/main" w="9525">
            <a:solidFill>
              <a:srgbClr val="324147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94304DC4-65E5-4C32-BD98-75CC42B110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4981575"/>
            <a:ext cx="3238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6ED7A3"/>
                </a:solidFill>
              </a:defRPr>
            </a:pPr>
            <a:r>
              <a:rPr sz="1500" b="1">
                <a:solidFill>
                  <a:srgbClr val="6ED7A3"/>
                </a:solidFill>
              </a:rPr>
              <a:t>✓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6E070816-D4A8-4EF6-A333-8A308B5AB0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" y="4972050"/>
            <a:ext cx="43053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Professional legal + tax review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A9A25F3B-9D6F-40C9-A04A-6247C9BBA2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4895850"/>
            <a:ext cx="5162550" cy="533400"/>
          </a:xfrm>
          <a:prstGeom xmlns:a="http://schemas.openxmlformats.org/drawingml/2006/main" prst="roundRect">
            <a:avLst>
              <a:gd name="adj" fmla="val 21429"/>
            </a:avLst>
          </a:prstGeom>
          <a:solidFill xmlns:a="http://schemas.openxmlformats.org/drawingml/2006/main">
            <a:srgbClr val="1B272C"/>
          </a:solidFill>
          <a:ln xmlns:a="http://schemas.openxmlformats.org/drawingml/2006/main" w="9525">
            <a:solidFill>
              <a:srgbClr val="324147"/>
            </a:solidFill>
            <a:prstDash val="solid"/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9DB040A3-969B-4E97-83BF-BE771CF071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4981575"/>
            <a:ext cx="3238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6ED7A3"/>
                </a:solidFill>
              </a:defRPr>
            </a:pPr>
            <a:r>
              <a:rPr sz="1500" b="1">
                <a:solidFill>
                  <a:srgbClr val="6ED7A3"/>
                </a:solidFill>
              </a:rPr>
              <a:t>✓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94FC3FF9-A52B-49BC-9843-7DCD084781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05600" y="4972050"/>
            <a:ext cx="43053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FFFFFF"/>
                </a:solidFill>
              </a:defRPr>
            </a:pPr>
            <a:r>
              <a:rPr sz="1200" b="1">
                <a:solidFill>
                  <a:srgbClr val="FFFFFF"/>
                </a:solidFill>
              </a:rPr>
              <a:t>Documented release evidence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E2C80B37-A63B-4345-A9FA-6CC33EAFA1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3A3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15B2CEA9-6B41-4FE5-B48E-54BF51574F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96050"/>
            <a:ext cx="1619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675" b="1">
                <a:solidFill>
                  <a:srgbClr val="66767B"/>
                </a:solidFill>
              </a:defRPr>
            </a:pPr>
            <a:r>
              <a:rPr sz="675" b="1">
                <a:solidFill>
                  <a:srgbClr val="66767B"/>
                </a:solidFill>
              </a:rPr>
              <a:t>11 AUG 2026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F16069B7-D98D-406D-9489-D11B53988A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6496050"/>
            <a:ext cx="2057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675" b="1">
                <a:solidFill>
                  <a:srgbClr val="66767B"/>
                </a:solidFill>
              </a:defRPr>
            </a:pPr>
            <a:r>
              <a:rPr sz="675" b="1">
                <a:solidFill>
                  <a:srgbClr val="66767B"/>
                </a:solidFill>
              </a:rPr>
              <a:t>mmoptibuilds.com</a:t>
            </a:r>
          </a:p>
        </p:txBody>
      </p:sp>
    </p:spTree>
    <p:extLst>
      <p:ext uri="{BB962C8B-B14F-4D97-AF65-F5344CB8AC3E}">
        <p14:creationId xmlns:p14="http://schemas.microsoft.com/office/powerpoint/2010/main" val="304227255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5F3E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00A73D88-0664-4F4B-8D15-247DAF8579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04800"/>
            <a:ext cx="6191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136D67"/>
                </a:solidFill>
              </a:defRPr>
            </a:pPr>
            <a:r>
              <a:rPr sz="825" b="1">
                <a:solidFill>
                  <a:srgbClr val="136D67"/>
                </a:solidFill>
              </a:rPr>
              <a:t>AGENT OPERATING MODEL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87CFFDF-25F3-4F50-A127-5DEE75EDC9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304800"/>
            <a:ext cx="5334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87918F"/>
                </a:solidFill>
              </a:defRPr>
            </a:pPr>
            <a:r>
              <a:rPr sz="825" b="1">
                <a:solidFill>
                  <a:srgbClr val="87918F"/>
                </a:solidFill>
              </a:rPr>
              <a:t>12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CA5BAD3-E377-42AF-8E04-09D79851D8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106680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172026"/>
                </a:solidFill>
              </a:defRPr>
            </a:pPr>
            <a:r>
              <a:rPr sz="3300" b="1">
                <a:solidFill>
                  <a:srgbClr val="172026"/>
                </a:solidFill>
              </a:rPr>
              <a:t>One coordinator. Clear ownership. Small handoffs.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4691934-FE64-4E2D-8824-9A51AE4CCA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686050"/>
            <a:ext cx="5162550" cy="1181100"/>
          </a:xfrm>
          <a:prstGeom xmlns:a="http://schemas.openxmlformats.org/drawingml/2006/main" prst="roundRect">
            <a:avLst>
              <a:gd name="adj" fmla="val 12903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CE2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59CBD5A-0A83-4C4E-B371-CA3EBC5498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2857500"/>
            <a:ext cx="32385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6D6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8EB0371-AF21-4811-A094-96BB97C6DE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2914650"/>
            <a:ext cx="47815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675" b="1">
                <a:solidFill>
                  <a:srgbClr val="136D67"/>
                </a:solidFill>
              </a:defRPr>
            </a:pPr>
            <a:r>
              <a:rPr sz="675" b="1">
                <a:solidFill>
                  <a:srgbClr val="136D67"/>
                </a:solidFill>
              </a:rPr>
              <a:t>01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58396D9-37B6-45CE-BD72-693A98B279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3095625"/>
            <a:ext cx="47815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26"/>
                </a:solidFill>
              </a:defRPr>
            </a:pPr>
            <a:r>
              <a:rPr sz="1350" b="1">
                <a:solidFill>
                  <a:srgbClr val="172026"/>
                </a:solidFill>
              </a:rPr>
              <a:t>CODEX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50B7046-2524-43EB-A83D-6CFA65B439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3381375"/>
            <a:ext cx="47815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5B686B"/>
                </a:solidFill>
              </a:defRPr>
            </a:pPr>
            <a:r>
              <a:rPr sz="975" b="0">
                <a:solidFill>
                  <a:srgbClr val="5B686B"/>
                </a:solidFill>
              </a:rPr>
              <a:t>Architecture • integration • security • verification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AD99E2A-C4C7-4C1C-B6FD-D32676D4E4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2686050"/>
            <a:ext cx="5162550" cy="1181100"/>
          </a:xfrm>
          <a:prstGeom xmlns:a="http://schemas.openxmlformats.org/drawingml/2006/main" prst="roundRect">
            <a:avLst>
              <a:gd name="adj" fmla="val 12903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CE2DF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825E006-FD9B-4FFD-9867-DF4ACE9A93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2857500"/>
            <a:ext cx="32385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B61C9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D4D523C-E8D7-477A-BFD4-3032ECEE12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2914650"/>
            <a:ext cx="47815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675" b="1">
                <a:solidFill>
                  <a:srgbClr val="7B61C9"/>
                </a:solidFill>
              </a:defRPr>
            </a:pPr>
            <a:r>
              <a:rPr sz="675" b="1">
                <a:solidFill>
                  <a:srgbClr val="7B61C9"/>
                </a:solidFill>
              </a:rPr>
              <a:t>02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42A2B3D-CF73-464D-9BD5-D3E7D0AE0C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3095625"/>
            <a:ext cx="47815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26"/>
                </a:solidFill>
              </a:defRPr>
            </a:pPr>
            <a:r>
              <a:rPr sz="1350" b="1">
                <a:solidFill>
                  <a:srgbClr val="172026"/>
                </a:solidFill>
              </a:rPr>
              <a:t>FCC-CLAUDE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8412D4A-FFC5-477E-AF22-C38E894EE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3381375"/>
            <a:ext cx="47815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5B686B"/>
                </a:solidFill>
              </a:defRPr>
            </a:pPr>
            <a:r>
              <a:rPr sz="975" b="0">
                <a:solidFill>
                  <a:srgbClr val="5B686B"/>
                </a:solidFill>
              </a:rPr>
              <a:t>Focused implementation • refactoring • debugging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ABAA622-F572-406F-9B4F-10C51CC3AF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114800"/>
            <a:ext cx="5162550" cy="1181100"/>
          </a:xfrm>
          <a:prstGeom xmlns:a="http://schemas.openxmlformats.org/drawingml/2006/main" prst="roundRect">
            <a:avLst>
              <a:gd name="adj" fmla="val 12903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CE2DF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D54781E-7F69-4F2A-B168-DE628F379B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286250"/>
            <a:ext cx="32385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2644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15E6BBC1-3C80-4EB7-8584-2B82331E93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343400"/>
            <a:ext cx="47815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675" b="1">
                <a:solidFill>
                  <a:srgbClr val="F2644A"/>
                </a:solidFill>
              </a:defRPr>
            </a:pPr>
            <a:r>
              <a:rPr sz="675" b="1">
                <a:solidFill>
                  <a:srgbClr val="F2644A"/>
                </a:solidFill>
              </a:rPr>
              <a:t>03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809B2D5-4E0E-4D77-8654-3F0412DC3F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524375"/>
            <a:ext cx="47815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26"/>
                </a:solidFill>
              </a:defRPr>
            </a:pPr>
            <a:r>
              <a:rPr sz="1350" b="1">
                <a:solidFill>
                  <a:srgbClr val="172026"/>
                </a:solidFill>
              </a:rPr>
              <a:t>AGY / GEMINI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2FCC051-6755-43EF-B24A-EEDBF574EA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810125"/>
            <a:ext cx="47815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5B686B"/>
                </a:solidFill>
              </a:defRPr>
            </a:pPr>
            <a:r>
              <a:rPr sz="975" b="0">
                <a:solidFill>
                  <a:srgbClr val="5B686B"/>
                </a:solidFill>
              </a:rPr>
              <a:t>Art direction • multimodal critique • image/video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2A78A0A3-9512-4983-8638-7E5A49D13F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4114800"/>
            <a:ext cx="5162550" cy="1181100"/>
          </a:xfrm>
          <a:prstGeom xmlns:a="http://schemas.openxmlformats.org/drawingml/2006/main" prst="roundRect">
            <a:avLst>
              <a:gd name="adj" fmla="val 12903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CE2DF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45CBC14-BA8D-47EB-A3F8-D4C6074D5F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4286250"/>
            <a:ext cx="32385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8A7B5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C5230B9D-7055-4147-AB15-F33CF9E27D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4343400"/>
            <a:ext cx="47815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675" b="1">
                <a:solidFill>
                  <a:srgbClr val="8A7B58"/>
                </a:solidFill>
              </a:defRPr>
            </a:pPr>
            <a:r>
              <a:rPr sz="675" b="1">
                <a:solidFill>
                  <a:srgbClr val="8A7B58"/>
                </a:solidFill>
              </a:rPr>
              <a:t>04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3358A5FC-20A0-4C66-8FB0-711C9E14D7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4524375"/>
            <a:ext cx="47815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26"/>
                </a:solidFill>
              </a:defRPr>
            </a:pPr>
            <a:r>
              <a:rPr sz="1350" b="1">
                <a:solidFill>
                  <a:srgbClr val="172026"/>
                </a:solidFill>
              </a:rPr>
              <a:t>OPENCODE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734F3794-A253-461E-A307-97CBFDE885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4810125"/>
            <a:ext cx="47815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5B686B"/>
                </a:solidFill>
              </a:defRPr>
            </a:pPr>
            <a:r>
              <a:rPr sz="975" b="0">
                <a:solidFill>
                  <a:srgbClr val="5B686B"/>
                </a:solidFill>
              </a:rPr>
              <a:t>Isolated review • tests • focused assistance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6CC3C86C-D3EB-431B-88EE-F0D8E7B180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734050"/>
            <a:ext cx="109728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050" b="1">
                <a:solidFill>
                  <a:srgbClr val="136D67"/>
                </a:solidFill>
              </a:defRPr>
            </a:pPr>
            <a:r>
              <a:rPr sz="1050" b="1">
                <a:solidFill>
                  <a:srgbClr val="136D67"/>
                </a:solidFill>
              </a:rPr>
              <a:t>MAP → DECIDE → DESIGN → STRUCTURE → IMPLEMENT → REVIEW → TEST → REFINE → HAND OFF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0747FE52-EB76-4F8D-B0B2-0A9F549EDA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3D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D8FA2A02-B914-443F-A861-9C38939385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96050"/>
            <a:ext cx="1619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675" b="1">
                <a:solidFill>
                  <a:srgbClr val="8C9693"/>
                </a:solidFill>
              </a:defRPr>
            </a:pPr>
            <a:r>
              <a:rPr sz="675" b="1">
                <a:solidFill>
                  <a:srgbClr val="8C9693"/>
                </a:solidFill>
              </a:rPr>
              <a:t>11 AUG 2026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246130DA-E49B-4C55-BFD3-5A0D83690F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6496050"/>
            <a:ext cx="2057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675" b="1">
                <a:solidFill>
                  <a:srgbClr val="8C9693"/>
                </a:solidFill>
              </a:defRPr>
            </a:pPr>
            <a:r>
              <a:rPr sz="675" b="1">
                <a:solidFill>
                  <a:srgbClr val="8C9693"/>
                </a:solidFill>
              </a:rPr>
              <a:t>mmoptibuilds.com</a:t>
            </a:r>
          </a:p>
        </p:txBody>
      </p:sp>
    </p:spTree>
    <p:extLst>
      <p:ext uri="{BB962C8B-B14F-4D97-AF65-F5344CB8AC3E}">
        <p14:creationId xmlns:p14="http://schemas.microsoft.com/office/powerpoint/2010/main" val="372891953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5F3E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B5B63C95-86DB-4209-98B0-C6F2ECC0DA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04800"/>
            <a:ext cx="6191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136D67"/>
                </a:solidFill>
              </a:defRPr>
            </a:pPr>
            <a:r>
              <a:rPr sz="825" b="1">
                <a:solidFill>
                  <a:srgbClr val="136D67"/>
                </a:solidFill>
              </a:rPr>
              <a:t>MODEL ROUTING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D246E1B-D925-4F99-9526-1167C8CC69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304800"/>
            <a:ext cx="5334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87918F"/>
                </a:solidFill>
              </a:defRPr>
            </a:pPr>
            <a:r>
              <a:rPr sz="825" b="1">
                <a:solidFill>
                  <a:srgbClr val="87918F"/>
                </a:solidFill>
              </a:rPr>
              <a:t>13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463C3AF-1C50-4674-8FF9-CB57A49393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106680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172026"/>
                </a:solidFill>
              </a:defRPr>
            </a:pPr>
            <a:r>
              <a:rPr sz="3300" b="1">
                <a:solidFill>
                  <a:srgbClr val="172026"/>
                </a:solidFill>
              </a:rPr>
              <a:t>Use model strength for uncertainty—not volume.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92FF95A-4B77-4291-81B2-D32A608E83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686050"/>
            <a:ext cx="1143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136D67"/>
                </a:solidFill>
              </a:defRPr>
            </a:pPr>
            <a:r>
              <a:rPr sz="900" b="1">
                <a:solidFill>
                  <a:srgbClr val="136D67"/>
                </a:solidFill>
              </a:rPr>
              <a:t>SMALL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DC870AA-E4E4-4D92-905A-8E562D6FF1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24050" y="2686050"/>
            <a:ext cx="27432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172026"/>
                </a:solidFill>
              </a:defRPr>
            </a:pPr>
            <a:r>
              <a:rPr sz="1275" b="1">
                <a:solidFill>
                  <a:srgbClr val="172026"/>
                </a:solidFill>
              </a:rPr>
              <a:t>Haiku / Flash / small Codex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2B5DB16-9610-4F3F-9DBF-EC2B1C8EA1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14900" y="2686050"/>
            <a:ext cx="16192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5B686B"/>
                </a:solidFill>
              </a:defRPr>
            </a:pPr>
            <a:r>
              <a:rPr sz="1125" b="1">
                <a:solidFill>
                  <a:srgbClr val="5B686B"/>
                </a:solidFill>
              </a:rPr>
              <a:t>Low context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1EC4E65-6816-4987-9ED7-12D145C22D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00850" y="2686050"/>
            <a:ext cx="47815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B686B"/>
                </a:solidFill>
              </a:defRPr>
            </a:pPr>
            <a:r>
              <a:rPr sz="1125" b="0">
                <a:solidFill>
                  <a:srgbClr val="5B686B"/>
                </a:solidFill>
              </a:rPr>
              <a:t>Formatting, extraction, mechanical edits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5D60B60-73D5-4D17-9A60-9409BBEC08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7660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3D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2A561F7-CCA7-4B64-A5DD-2FB97A8035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429000"/>
            <a:ext cx="1143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136D67"/>
                </a:solidFill>
              </a:defRPr>
            </a:pPr>
            <a:r>
              <a:rPr sz="900" b="1">
                <a:solidFill>
                  <a:srgbClr val="136D67"/>
                </a:solidFill>
              </a:rPr>
              <a:t>NORMAL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8AF5334-856F-4B0D-9C5C-A7741F2855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24050" y="3429000"/>
            <a:ext cx="27432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172026"/>
                </a:solidFill>
              </a:defRPr>
            </a:pPr>
            <a:r>
              <a:rPr sz="1275" b="1">
                <a:solidFill>
                  <a:srgbClr val="172026"/>
                </a:solidFill>
              </a:rPr>
              <a:t>Sonnet / Luna / Terra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D1A16FB-86FD-417C-88DE-BA28EB329B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14900" y="3429000"/>
            <a:ext cx="16192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5B686B"/>
                </a:solidFill>
              </a:defRPr>
            </a:pPr>
            <a:r>
              <a:rPr sz="1125" b="1">
                <a:solidFill>
                  <a:srgbClr val="5B686B"/>
                </a:solidFill>
              </a:rPr>
              <a:t>Medium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AA37507-B40E-409E-AE2E-91256E385D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00850" y="3429000"/>
            <a:ext cx="47815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B686B"/>
                </a:solidFill>
              </a:defRPr>
            </a:pPr>
            <a:r>
              <a:rPr sz="1125" b="0">
                <a:solidFill>
                  <a:srgbClr val="5B686B"/>
                </a:solidFill>
              </a:rPr>
              <a:t>Features, refactors, disciplined debugging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08B7FAB4-8701-4D77-A3D5-A418DDA2F0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195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3D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B88A324-B825-40B9-AC19-14B2691A9C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171950"/>
            <a:ext cx="1143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136D67"/>
                </a:solidFill>
              </a:defRPr>
            </a:pPr>
            <a:r>
              <a:rPr sz="900" b="1">
                <a:solidFill>
                  <a:srgbClr val="136D67"/>
                </a:solidFill>
              </a:rPr>
              <a:t>VISUAL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2E1EB8B-349E-4C12-915B-A4D25A1731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24050" y="4171950"/>
            <a:ext cx="27432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172026"/>
                </a:solidFill>
              </a:defRPr>
            </a:pPr>
            <a:r>
              <a:rPr sz="1275" b="1">
                <a:solidFill>
                  <a:srgbClr val="172026"/>
                </a:solidFill>
              </a:rPr>
              <a:t>Gemini / Agy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12A28C8-C43A-4503-AADC-30FAFDF732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14900" y="4171950"/>
            <a:ext cx="16192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5B686B"/>
                </a:solidFill>
              </a:defRPr>
            </a:pPr>
            <a:r>
              <a:rPr sz="1125" b="1">
                <a:solidFill>
                  <a:srgbClr val="5B686B"/>
                </a:solidFill>
              </a:rPr>
              <a:t>References only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3DE7D53-9C6B-4638-AE8D-9A7E939737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00850" y="4171950"/>
            <a:ext cx="47815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B686B"/>
                </a:solidFill>
              </a:defRPr>
            </a:pPr>
            <a:r>
              <a:rPr sz="1125" b="0">
                <a:solidFill>
                  <a:srgbClr val="5B686B"/>
                </a:solidFill>
              </a:rPr>
              <a:t>Art direction, images, video, multimodal critique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3F6DEFE9-252C-4D9B-864D-D2F3AADF2B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76250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3D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8BC4F1E0-D910-433D-A63F-0E79B7576B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914900"/>
            <a:ext cx="1143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00" b="1">
                <a:solidFill>
                  <a:srgbClr val="F2644A"/>
                </a:solidFill>
              </a:defRPr>
            </a:pPr>
            <a:r>
              <a:rPr sz="900" b="1">
                <a:solidFill>
                  <a:srgbClr val="F2644A"/>
                </a:solidFill>
              </a:rPr>
              <a:t>CRITICAL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1BD321AF-2ED1-4951-8493-FBB0E93175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24050" y="4914900"/>
            <a:ext cx="27432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172026"/>
                </a:solidFill>
              </a:defRPr>
            </a:pPr>
            <a:r>
              <a:rPr sz="1275" b="1">
                <a:solidFill>
                  <a:srgbClr val="172026"/>
                </a:solidFill>
              </a:rPr>
              <a:t>Strongest available; Opus rarely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051AE544-004C-4BBB-B860-77BA346871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14900" y="4914900"/>
            <a:ext cx="16192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125" b="1">
                <a:solidFill>
                  <a:srgbClr val="5B686B"/>
                </a:solidFill>
              </a:defRPr>
            </a:pPr>
            <a:r>
              <a:rPr sz="1125" b="1">
                <a:solidFill>
                  <a:srgbClr val="5B686B"/>
                </a:solidFill>
              </a:rPr>
              <a:t>Curated high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98BD09C6-03A6-4FBD-83DA-36F74DAF49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00850" y="4914900"/>
            <a:ext cx="47815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B686B"/>
                </a:solidFill>
              </a:defRPr>
            </a:pPr>
            <a:r>
              <a:rPr sz="1125" b="0">
                <a:solidFill>
                  <a:srgbClr val="5B686B"/>
                </a:solidFill>
              </a:rPr>
              <a:t>Architecture, security, hard failures, final review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F2CDFE88-285A-405C-9E87-44BBF89E5E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50545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3D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2CCF5A25-5BC5-4E9E-AA50-33AF50CA1B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3D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88F7276D-9C1F-4BA2-96B0-56E3905BDA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96050"/>
            <a:ext cx="1619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675" b="1">
                <a:solidFill>
                  <a:srgbClr val="8C9693"/>
                </a:solidFill>
              </a:defRPr>
            </a:pPr>
            <a:r>
              <a:rPr sz="675" b="1">
                <a:solidFill>
                  <a:srgbClr val="8C9693"/>
                </a:solidFill>
              </a:rPr>
              <a:t>11 AUG 2026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01F19362-3A90-483A-B78E-ACE7E4EC4E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6496050"/>
            <a:ext cx="2057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675" b="1">
                <a:solidFill>
                  <a:srgbClr val="8C9693"/>
                </a:solidFill>
              </a:defRPr>
            </a:pPr>
            <a:r>
              <a:rPr sz="675" b="1">
                <a:solidFill>
                  <a:srgbClr val="8C9693"/>
                </a:solidFill>
              </a:rPr>
              <a:t>mmoptibuilds.com</a:t>
            </a:r>
          </a:p>
        </p:txBody>
      </p:sp>
    </p:spTree>
    <p:extLst>
      <p:ext uri="{BB962C8B-B14F-4D97-AF65-F5344CB8AC3E}">
        <p14:creationId xmlns:p14="http://schemas.microsoft.com/office/powerpoint/2010/main" val="1090667401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17202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36" name="">
            <a:extLst xmlns:a="http://schemas.openxmlformats.org/drawingml/2006/main">
              <a:ext uri="{FF2B5EF4-FFF2-40B4-BE49-F238E27FC236}">
                <a16:creationId xmlns:a16="http://schemas.microsoft.com/office/drawing/2014/main" id="{47FC6EE4-98BE-4A72-A37D-ACB364C9EA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04800"/>
            <a:ext cx="6191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136D67"/>
                </a:solidFill>
              </a:defRPr>
            </a:pPr>
            <a:r>
              <a:rPr sz="825" b="1">
                <a:solidFill>
                  <a:srgbClr val="136D67"/>
                </a:solidFill>
              </a:rPr>
              <a:t>DELIVERY ROADMAP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784EC37-C15D-43D8-AF97-2A095F9C45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304800"/>
            <a:ext cx="5334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87918F"/>
                </a:solidFill>
              </a:defRPr>
            </a:pPr>
            <a:r>
              <a:rPr sz="825" b="1">
                <a:solidFill>
                  <a:srgbClr val="87918F"/>
                </a:solidFill>
              </a:rPr>
              <a:t>14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9332B53-BA79-4E27-A500-15011AA8E0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106680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FFFFFF"/>
                </a:solidFill>
              </a:defRPr>
            </a:pPr>
            <a:r>
              <a:rPr sz="3300" b="1">
                <a:solidFill>
                  <a:srgbClr val="FFFFFF"/>
                </a:solidFill>
              </a:rPr>
              <a:t>Build the truth and conversion core before spectacle.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A587361-A020-4945-8799-24BD46991B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762125"/>
            <a:ext cx="98107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AAB7BB"/>
                </a:solidFill>
              </a:defRPr>
            </a:pPr>
            <a:r>
              <a:rPr sz="1500" b="0">
                <a:solidFill>
                  <a:srgbClr val="AAB7BB"/>
                </a:solidFill>
              </a:rPr>
              <a:t>Nine phases, each with an evidence-based exit gate.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BAA4394-A185-4D67-9DEF-5E8962A23F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38450"/>
            <a:ext cx="1924050" cy="914400"/>
          </a:xfrm>
          <a:prstGeom xmlns:a="http://schemas.openxmlformats.org/drawingml/2006/main" prst="roundRect">
            <a:avLst>
              <a:gd name="adj" fmla="val 12500"/>
            </a:avLst>
          </a:prstGeom>
          <a:solidFill xmlns:a="http://schemas.openxmlformats.org/drawingml/2006/main">
            <a:srgbClr val="172329"/>
          </a:solidFill>
          <a:ln xmlns:a="http://schemas.openxmlformats.org/drawingml/2006/main" w="9525">
            <a:solidFill>
              <a:srgbClr val="3B4B51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C9DE80D-A618-40A9-8EA5-9E8745A6E6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2952750"/>
            <a:ext cx="438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70F0E2"/>
                </a:solidFill>
              </a:defRPr>
            </a:pPr>
            <a:r>
              <a:rPr sz="750" b="1">
                <a:solidFill>
                  <a:srgbClr val="70F0E2"/>
                </a:solidFill>
              </a:rPr>
              <a:t>00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CE6C30B-D04C-4430-BCD7-AA0B3BDD28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3238500"/>
            <a:ext cx="1619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Truth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2F5A8EB-880C-49E6-8641-D47CCF9CA2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62250" y="2838450"/>
            <a:ext cx="1924050" cy="914400"/>
          </a:xfrm>
          <a:prstGeom xmlns:a="http://schemas.openxmlformats.org/drawingml/2006/main" prst="roundRect">
            <a:avLst>
              <a:gd name="adj" fmla="val 12500"/>
            </a:avLst>
          </a:prstGeom>
          <a:solidFill xmlns:a="http://schemas.openxmlformats.org/drawingml/2006/main">
            <a:srgbClr val="172329"/>
          </a:solidFill>
          <a:ln xmlns:a="http://schemas.openxmlformats.org/drawingml/2006/main" w="9525">
            <a:solidFill>
              <a:srgbClr val="3B4B51"/>
            </a:solidFill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1292A55-44F2-4537-AF77-38CD8318D7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2952750"/>
            <a:ext cx="438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70F0E2"/>
                </a:solidFill>
              </a:defRPr>
            </a:pPr>
            <a:r>
              <a:rPr sz="750" b="1">
                <a:solidFill>
                  <a:srgbClr val="70F0E2"/>
                </a:solidFill>
              </a:rPr>
              <a:t>01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9F88C87-851A-4816-91B3-8FE39E02D4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3238500"/>
            <a:ext cx="1619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Foundation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743A5F7-71C9-4315-9F73-E83433F59E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14900" y="2838450"/>
            <a:ext cx="1924050" cy="914400"/>
          </a:xfrm>
          <a:prstGeom xmlns:a="http://schemas.openxmlformats.org/drawingml/2006/main" prst="roundRect">
            <a:avLst>
              <a:gd name="adj" fmla="val 12500"/>
            </a:avLst>
          </a:prstGeom>
          <a:solidFill xmlns:a="http://schemas.openxmlformats.org/drawingml/2006/main">
            <a:srgbClr val="172329"/>
          </a:solidFill>
          <a:ln xmlns:a="http://schemas.openxmlformats.org/drawingml/2006/main" w="9525">
            <a:solidFill>
              <a:srgbClr val="3B4B51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1D6D09A-4B6A-4154-AC2A-7C3F277D6A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67300" y="2952750"/>
            <a:ext cx="438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70F0E2"/>
                </a:solidFill>
              </a:defRPr>
            </a:pPr>
            <a:r>
              <a:rPr sz="750" b="1">
                <a:solidFill>
                  <a:srgbClr val="70F0E2"/>
                </a:solidFill>
              </a:rPr>
              <a:t>02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3265F7A-60E2-49E6-9B08-B1ED4AC1B4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67300" y="3238500"/>
            <a:ext cx="1619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Routes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E8C29A7-D8CA-4F31-8D9F-ADFD612614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67550" y="2838450"/>
            <a:ext cx="1924050" cy="914400"/>
          </a:xfrm>
          <a:prstGeom xmlns:a="http://schemas.openxmlformats.org/drawingml/2006/main" prst="roundRect">
            <a:avLst>
              <a:gd name="adj" fmla="val 12500"/>
            </a:avLst>
          </a:prstGeom>
          <a:solidFill xmlns:a="http://schemas.openxmlformats.org/drawingml/2006/main">
            <a:srgbClr val="172329"/>
          </a:solidFill>
          <a:ln xmlns:a="http://schemas.openxmlformats.org/drawingml/2006/main" w="9525">
            <a:solidFill>
              <a:srgbClr val="3B4B51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DDF2925-89DB-4015-85C7-78582700AB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19950" y="2952750"/>
            <a:ext cx="438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70F0E2"/>
                </a:solidFill>
              </a:defRPr>
            </a:pPr>
            <a:r>
              <a:rPr sz="750" b="1">
                <a:solidFill>
                  <a:srgbClr val="70F0E2"/>
                </a:solidFill>
              </a:rPr>
              <a:t>03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C0C2C23-5D23-42DE-8BA7-54B2C61A1C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19950" y="3238500"/>
            <a:ext cx="1619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Forms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EC27EC3-26B7-4E6F-90E4-6F05F6C48C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20200" y="2838450"/>
            <a:ext cx="1924050" cy="914400"/>
          </a:xfrm>
          <a:prstGeom xmlns:a="http://schemas.openxmlformats.org/drawingml/2006/main" prst="roundRect">
            <a:avLst>
              <a:gd name="adj" fmla="val 12500"/>
            </a:avLst>
          </a:prstGeom>
          <a:solidFill xmlns:a="http://schemas.openxmlformats.org/drawingml/2006/main">
            <a:srgbClr val="3B332B"/>
          </a:solidFill>
          <a:ln xmlns:a="http://schemas.openxmlformats.org/drawingml/2006/main" w="9525">
            <a:solidFill>
              <a:srgbClr val="3B4B51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541256E-4D8F-4FA0-911F-7107784277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72600" y="2952750"/>
            <a:ext cx="438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FF9C86"/>
                </a:solidFill>
              </a:defRPr>
            </a:pPr>
            <a:r>
              <a:rPr sz="750" b="1">
                <a:solidFill>
                  <a:srgbClr val="FF9C86"/>
                </a:solidFill>
              </a:rPr>
              <a:t>04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D23F821-95F2-4591-91A9-9975CB3EA0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72600" y="3238500"/>
            <a:ext cx="1619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Dashboard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2D9C94E4-6F79-45A2-9236-BD75FA1437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076700"/>
            <a:ext cx="1924050" cy="914400"/>
          </a:xfrm>
          <a:prstGeom xmlns:a="http://schemas.openxmlformats.org/drawingml/2006/main" prst="roundRect">
            <a:avLst>
              <a:gd name="adj" fmla="val 12500"/>
            </a:avLst>
          </a:prstGeom>
          <a:solidFill xmlns:a="http://schemas.openxmlformats.org/drawingml/2006/main">
            <a:srgbClr val="3B332B"/>
          </a:solidFill>
          <a:ln xmlns:a="http://schemas.openxmlformats.org/drawingml/2006/main" w="9525">
            <a:solidFill>
              <a:srgbClr val="3B4B51"/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7E0BA2A0-58F4-49FE-8F76-60E7111982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4191000"/>
            <a:ext cx="438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FF9C86"/>
                </a:solidFill>
              </a:defRPr>
            </a:pPr>
            <a:r>
              <a:rPr sz="750" b="1">
                <a:solidFill>
                  <a:srgbClr val="FF9C86"/>
                </a:solidFill>
              </a:rPr>
              <a:t>05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CE9879B1-3A91-43E2-B270-41D1FB7FB8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4476750"/>
            <a:ext cx="1619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Visuals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9AB6BE0A-FC96-4DE5-9C76-BB60275956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762250" y="4076700"/>
            <a:ext cx="1924050" cy="914400"/>
          </a:xfrm>
          <a:prstGeom xmlns:a="http://schemas.openxmlformats.org/drawingml/2006/main" prst="roundRect">
            <a:avLst>
              <a:gd name="adj" fmla="val 12500"/>
            </a:avLst>
          </a:prstGeom>
          <a:solidFill xmlns:a="http://schemas.openxmlformats.org/drawingml/2006/main">
            <a:srgbClr val="3B332B"/>
          </a:solidFill>
          <a:ln xmlns:a="http://schemas.openxmlformats.org/drawingml/2006/main" w="9525">
            <a:solidFill>
              <a:srgbClr val="3B4B51"/>
            </a:solidFill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C85FB01F-710C-4652-87FD-3B4B9BB0F9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4191000"/>
            <a:ext cx="438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FF9C86"/>
                </a:solidFill>
              </a:defRPr>
            </a:pPr>
            <a:r>
              <a:rPr sz="750" b="1">
                <a:solidFill>
                  <a:srgbClr val="FF9C86"/>
                </a:solidFill>
              </a:rPr>
              <a:t>06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E70F915E-6315-44C2-9A28-DFCE975501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14650" y="4476750"/>
            <a:ext cx="1619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Motion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9692267A-C250-4D2C-9FB1-3B52D61F9E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14900" y="4076700"/>
            <a:ext cx="1924050" cy="914400"/>
          </a:xfrm>
          <a:prstGeom xmlns:a="http://schemas.openxmlformats.org/drawingml/2006/main" prst="roundRect">
            <a:avLst>
              <a:gd name="adj" fmla="val 12500"/>
            </a:avLst>
          </a:prstGeom>
          <a:solidFill xmlns:a="http://schemas.openxmlformats.org/drawingml/2006/main">
            <a:srgbClr val="24312C"/>
          </a:solidFill>
          <a:ln xmlns:a="http://schemas.openxmlformats.org/drawingml/2006/main" w="9525">
            <a:solidFill>
              <a:srgbClr val="3B4B51"/>
            </a:solidFill>
            <a:prstDash val="solid"/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2FB4F0E9-5FFA-414A-B9DA-7059958F19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67300" y="4191000"/>
            <a:ext cx="438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6ED7A3"/>
                </a:solidFill>
              </a:defRPr>
            </a:pPr>
            <a:r>
              <a:rPr sz="750" b="1">
                <a:solidFill>
                  <a:srgbClr val="6ED7A3"/>
                </a:solidFill>
              </a:rPr>
              <a:t>07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EB70FF33-A5DF-4401-9FCE-CBD6552010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67300" y="4476750"/>
            <a:ext cx="1619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Release</a:t>
            </a:r>
          </a:p>
        </p:txBody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961C9839-9B7E-4247-BF23-181FAAB349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67550" y="4076700"/>
            <a:ext cx="1924050" cy="914400"/>
          </a:xfrm>
          <a:prstGeom xmlns:a="http://schemas.openxmlformats.org/drawingml/2006/main" prst="roundRect">
            <a:avLst>
              <a:gd name="adj" fmla="val 12500"/>
            </a:avLst>
          </a:prstGeom>
          <a:solidFill xmlns:a="http://schemas.openxmlformats.org/drawingml/2006/main">
            <a:srgbClr val="24312C"/>
          </a:solidFill>
          <a:ln xmlns:a="http://schemas.openxmlformats.org/drawingml/2006/main" w="9525">
            <a:solidFill>
              <a:srgbClr val="3B4B51"/>
            </a:solidFill>
            <a:prstDash val="solid"/>
          </a:ln>
        </p:spPr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481D0486-4AA4-40B1-81FB-71BE1FA314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19950" y="4191000"/>
            <a:ext cx="43815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6ED7A3"/>
                </a:solidFill>
              </a:defRPr>
            </a:pPr>
            <a:r>
              <a:rPr sz="750" b="1">
                <a:solidFill>
                  <a:srgbClr val="6ED7A3"/>
                </a:solidFill>
              </a:rPr>
              <a:t>08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796C0F3E-776F-439D-BB98-B121A7967D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19950" y="4476750"/>
            <a:ext cx="16192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90 days</a:t>
            </a:r>
          </a:p>
        </p:txBody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7A5B4FB5-A005-4153-A741-D6E1ABE0C7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505450"/>
            <a:ext cx="109728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200" b="1">
                <a:solidFill>
                  <a:srgbClr val="9DADB1"/>
                </a:solidFill>
              </a:defRPr>
            </a:pPr>
            <a:r>
              <a:rPr sz="1200" b="1">
                <a:solidFill>
                  <a:srgbClr val="9DADB1"/>
                </a:solidFill>
              </a:rPr>
              <a:t>Every phase exits with tests, evidence, known risks, and a named handoff.</a:t>
            </a:r>
          </a:p>
        </p:txBody>
      </p:sp>
      <p:sp>
        <p:nvSpPr>
          <p:cNvPr id="33" name="">
            <a:extLst xmlns:a="http://schemas.openxmlformats.org/drawingml/2006/main">
              <a:ext uri="{FF2B5EF4-FFF2-40B4-BE49-F238E27FC236}">
                <a16:creationId xmlns:a16="http://schemas.microsoft.com/office/drawing/2014/main" id="{A86D4E6B-D93D-4DA8-ABD9-5F616CBA48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3A3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4" name="">
            <a:extLst xmlns:a="http://schemas.openxmlformats.org/drawingml/2006/main">
              <a:ext uri="{FF2B5EF4-FFF2-40B4-BE49-F238E27FC236}">
                <a16:creationId xmlns:a16="http://schemas.microsoft.com/office/drawing/2014/main" id="{50E1358A-EE45-4D83-B216-7E87BFC05C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96050"/>
            <a:ext cx="1619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675" b="1">
                <a:solidFill>
                  <a:srgbClr val="66767B"/>
                </a:solidFill>
              </a:defRPr>
            </a:pPr>
            <a:r>
              <a:rPr sz="675" b="1">
                <a:solidFill>
                  <a:srgbClr val="66767B"/>
                </a:solidFill>
              </a:rPr>
              <a:t>11 AUG 2026</a:t>
            </a:r>
          </a:p>
        </p:txBody>
      </p:sp>
      <p:sp>
        <p:nvSpPr>
          <p:cNvPr id="35" name="">
            <a:extLst xmlns:a="http://schemas.openxmlformats.org/drawingml/2006/main">
              <a:ext uri="{FF2B5EF4-FFF2-40B4-BE49-F238E27FC236}">
                <a16:creationId xmlns:a16="http://schemas.microsoft.com/office/drawing/2014/main" id="{800B0272-E9C0-4141-9B14-E6548EBBBF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6496050"/>
            <a:ext cx="2057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675" b="1">
                <a:solidFill>
                  <a:srgbClr val="66767B"/>
                </a:solidFill>
              </a:defRPr>
            </a:pPr>
            <a:r>
              <a:rPr sz="675" b="1">
                <a:solidFill>
                  <a:srgbClr val="66767B"/>
                </a:solidFill>
              </a:rPr>
              <a:t>mmoptibuilds.com</a:t>
            </a:r>
          </a:p>
        </p:txBody>
      </p:sp>
    </p:spTree>
    <p:extLst>
      <p:ext uri="{BB962C8B-B14F-4D97-AF65-F5344CB8AC3E}">
        <p14:creationId xmlns:p14="http://schemas.microsoft.com/office/powerpoint/2010/main" val="1796893559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5F3E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FD0FF3F6-1617-4D6E-A821-35EF6B80CC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04800"/>
            <a:ext cx="6191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136D67"/>
                </a:solidFill>
              </a:defRPr>
            </a:pPr>
            <a:r>
              <a:rPr sz="825" b="1">
                <a:solidFill>
                  <a:srgbClr val="136D67"/>
                </a:solidFill>
              </a:rPr>
              <a:t>QUALITY BAR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BE7D70F-B568-4863-9349-7E1A09EE24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304800"/>
            <a:ext cx="5334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87918F"/>
                </a:solidFill>
              </a:defRPr>
            </a:pPr>
            <a:r>
              <a:rPr sz="825" b="1">
                <a:solidFill>
                  <a:srgbClr val="87918F"/>
                </a:solidFill>
              </a:rPr>
              <a:t>15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21F465F-53F1-490D-AD9D-B5E1779EA0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106680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172026"/>
                </a:solidFill>
              </a:defRPr>
            </a:pPr>
            <a:r>
              <a:rPr sz="3300" b="1">
                <a:solidFill>
                  <a:srgbClr val="172026"/>
                </a:solidFill>
              </a:rPr>
              <a:t>Awwwards-worthy means the whole experience holds up.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49127D8F-A2D0-4F5D-B85C-DEBE281080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895600"/>
            <a:ext cx="1238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172026"/>
                </a:solidFill>
              </a:defRPr>
            </a:pPr>
            <a:r>
              <a:rPr sz="1050" b="1">
                <a:solidFill>
                  <a:srgbClr val="172026"/>
                </a:solidFill>
              </a:rPr>
              <a:t>Design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DAEA347-24CB-4FEC-BD07-79C7B8481C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85950" y="2933700"/>
            <a:ext cx="3429000" cy="247650"/>
          </a:xfrm>
          <a:prstGeom xmlns:a="http://schemas.openxmlformats.org/drawingml/2006/main" prst="roundRect">
            <a:avLst>
              <a:gd name="adj" fmla="val 46154"/>
            </a:avLst>
          </a:prstGeom>
          <a:solidFill xmlns:a="http://schemas.openxmlformats.org/drawingml/2006/main">
            <a:srgbClr val="DDE3E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CA61AAA-7958-4DBB-8AD3-E012424CC4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85950" y="2933700"/>
            <a:ext cx="3200400" cy="247650"/>
          </a:xfrm>
          <a:prstGeom xmlns:a="http://schemas.openxmlformats.org/drawingml/2006/main" prst="roundRect">
            <a:avLst>
              <a:gd name="adj" fmla="val 46154"/>
            </a:avLst>
          </a:prstGeom>
          <a:solidFill xmlns:a="http://schemas.openxmlformats.org/drawingml/2006/main">
            <a:srgbClr val="136D6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16AC855-CFBA-4AF4-A991-BF9DC3A85D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91150" y="2895600"/>
            <a:ext cx="5334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136D67"/>
                </a:solidFill>
              </a:defRPr>
            </a:pPr>
            <a:r>
              <a:rPr sz="975" b="1">
                <a:solidFill>
                  <a:srgbClr val="136D67"/>
                </a:solidFill>
              </a:rPr>
              <a:t>40%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25B82A1-CAF3-4B63-9FE6-E6ED63EBB9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524250"/>
            <a:ext cx="1238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172026"/>
                </a:solidFill>
              </a:defRPr>
            </a:pPr>
            <a:r>
              <a:rPr sz="1050" b="1">
                <a:solidFill>
                  <a:srgbClr val="172026"/>
                </a:solidFill>
              </a:rPr>
              <a:t>Usability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5AB9A0F-9262-4513-A847-8BE2605292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85950" y="3562350"/>
            <a:ext cx="3429000" cy="247650"/>
          </a:xfrm>
          <a:prstGeom xmlns:a="http://schemas.openxmlformats.org/drawingml/2006/main" prst="roundRect">
            <a:avLst>
              <a:gd name="adj" fmla="val 46154"/>
            </a:avLst>
          </a:prstGeom>
          <a:solidFill xmlns:a="http://schemas.openxmlformats.org/drawingml/2006/main">
            <a:srgbClr val="DDE3E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2CD244C-3041-4E36-8AC4-9F4390E82C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85950" y="3562350"/>
            <a:ext cx="2400300" cy="247650"/>
          </a:xfrm>
          <a:prstGeom xmlns:a="http://schemas.openxmlformats.org/drawingml/2006/main" prst="roundRect">
            <a:avLst>
              <a:gd name="adj" fmla="val 46154"/>
            </a:avLst>
          </a:prstGeom>
          <a:solidFill xmlns:a="http://schemas.openxmlformats.org/drawingml/2006/main">
            <a:srgbClr val="136D6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C796ABF-9242-480B-82F5-34840642D5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91150" y="3524250"/>
            <a:ext cx="5334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136D67"/>
                </a:solidFill>
              </a:defRPr>
            </a:pPr>
            <a:r>
              <a:rPr sz="975" b="1">
                <a:solidFill>
                  <a:srgbClr val="136D67"/>
                </a:solidFill>
              </a:rPr>
              <a:t>30%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93C61C7-76D4-4DFF-B970-F2C8B49B6D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152900"/>
            <a:ext cx="1238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172026"/>
                </a:solidFill>
              </a:defRPr>
            </a:pPr>
            <a:r>
              <a:rPr sz="1050" b="1">
                <a:solidFill>
                  <a:srgbClr val="172026"/>
                </a:solidFill>
              </a:rPr>
              <a:t>Creativity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2004E5C-88E2-4357-9A5E-FD3B20D1C4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85950" y="4191000"/>
            <a:ext cx="3429000" cy="247650"/>
          </a:xfrm>
          <a:prstGeom xmlns:a="http://schemas.openxmlformats.org/drawingml/2006/main" prst="roundRect">
            <a:avLst>
              <a:gd name="adj" fmla="val 46154"/>
            </a:avLst>
          </a:prstGeom>
          <a:solidFill xmlns:a="http://schemas.openxmlformats.org/drawingml/2006/main">
            <a:srgbClr val="DDE3E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E710827-11B9-4861-B38A-6C69C20FB5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85950" y="4191000"/>
            <a:ext cx="1600200" cy="247650"/>
          </a:xfrm>
          <a:prstGeom xmlns:a="http://schemas.openxmlformats.org/drawingml/2006/main" prst="roundRect">
            <a:avLst>
              <a:gd name="adj" fmla="val 46154"/>
            </a:avLst>
          </a:prstGeom>
          <a:solidFill xmlns:a="http://schemas.openxmlformats.org/drawingml/2006/main">
            <a:srgbClr val="136D6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9F298A1-64B8-49CA-BA29-956C0B5ED9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91150" y="4152900"/>
            <a:ext cx="5334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136D67"/>
                </a:solidFill>
              </a:defRPr>
            </a:pPr>
            <a:r>
              <a:rPr sz="975" b="1">
                <a:solidFill>
                  <a:srgbClr val="136D67"/>
                </a:solidFill>
              </a:rPr>
              <a:t>20%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E8D19DA-EAA1-4135-90A4-E0A7CECB3E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781550"/>
            <a:ext cx="12382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050" b="1">
                <a:solidFill>
                  <a:srgbClr val="172026"/>
                </a:solidFill>
              </a:defRPr>
            </a:pPr>
            <a:r>
              <a:rPr sz="1050" b="1">
                <a:solidFill>
                  <a:srgbClr val="172026"/>
                </a:solidFill>
              </a:rPr>
              <a:t>Content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E14C8F2A-4FEB-4DEA-B98B-29D8695E5E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85950" y="4819650"/>
            <a:ext cx="3429000" cy="247650"/>
          </a:xfrm>
          <a:prstGeom xmlns:a="http://schemas.openxmlformats.org/drawingml/2006/main" prst="roundRect">
            <a:avLst>
              <a:gd name="adj" fmla="val 46154"/>
            </a:avLst>
          </a:prstGeom>
          <a:solidFill xmlns:a="http://schemas.openxmlformats.org/drawingml/2006/main">
            <a:srgbClr val="DDE3E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38DFE7D-7BA8-427E-982D-19245BC0C9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85950" y="4819650"/>
            <a:ext cx="800100" cy="247650"/>
          </a:xfrm>
          <a:prstGeom xmlns:a="http://schemas.openxmlformats.org/drawingml/2006/main" prst="roundRect">
            <a:avLst>
              <a:gd name="adj" fmla="val 46154"/>
            </a:avLst>
          </a:prstGeom>
          <a:solidFill xmlns:a="http://schemas.openxmlformats.org/drawingml/2006/main">
            <a:srgbClr val="136D6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B0FEA45-2C45-4602-9FC3-11AC941DD3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91150" y="4781550"/>
            <a:ext cx="5334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975" b="1">
                <a:solidFill>
                  <a:srgbClr val="136D67"/>
                </a:solidFill>
              </a:defRPr>
            </a:pPr>
            <a:r>
              <a:rPr sz="975" b="1">
                <a:solidFill>
                  <a:srgbClr val="136D67"/>
                </a:solidFill>
              </a:rPr>
              <a:t>10%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9CC5BB2-0427-4CE3-8DEB-47CDA41E8D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2876550"/>
            <a:ext cx="4572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75" b="1">
                <a:solidFill>
                  <a:srgbClr val="172026"/>
                </a:solidFill>
              </a:defRPr>
            </a:pPr>
            <a:r>
              <a:rPr sz="1275" b="1">
                <a:solidFill>
                  <a:srgbClr val="172026"/>
                </a:solidFill>
              </a:rPr>
              <a:t>Developer quality adds another layer: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A2A3ABBB-1F52-4939-9E03-3F1BEE66A3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429000"/>
            <a:ext cx="4572000" cy="2095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136D67"/>
                </a:solidFill>
              </a:defRPr>
            </a:pPr>
            <a:r>
              <a:rPr sz="1650" b="1">
                <a:solidFill>
                  <a:srgbClr val="136D67"/>
                </a:solidFill>
              </a:rPr>
              <a:t>Semantics + SEO</a:t>
            </a:r>
          </a:p>
          <a:p xmlns:a="http://schemas.openxmlformats.org/drawingml/2006/main">
            <a:pPr algn="l">
              <a:defRPr sz="1650" b="1">
                <a:solidFill>
                  <a:srgbClr val="136D67"/>
                </a:solidFill>
              </a:defRPr>
            </a:pPr>
            <a:r>
              <a:rPr sz="1650" b="1">
                <a:solidFill>
                  <a:srgbClr val="136D67"/>
                </a:solidFill>
              </a:rPr>
              <a:t>Animation + transitions</a:t>
            </a:r>
          </a:p>
          <a:p xmlns:a="http://schemas.openxmlformats.org/drawingml/2006/main">
            <a:pPr algn="l">
              <a:defRPr sz="1650" b="1">
                <a:solidFill>
                  <a:srgbClr val="136D67"/>
                </a:solidFill>
              </a:defRPr>
            </a:pPr>
            <a:r>
              <a:rPr sz="1650" b="1">
                <a:solidFill>
                  <a:srgbClr val="136D67"/>
                </a:solidFill>
              </a:rPr>
              <a:t>Accessibility</a:t>
            </a:r>
          </a:p>
          <a:p xmlns:a="http://schemas.openxmlformats.org/drawingml/2006/main">
            <a:pPr algn="l">
              <a:defRPr sz="1650" b="1">
                <a:solidFill>
                  <a:srgbClr val="136D67"/>
                </a:solidFill>
              </a:defRPr>
            </a:pPr>
            <a:r>
              <a:rPr sz="1650" b="1">
                <a:solidFill>
                  <a:srgbClr val="136D67"/>
                </a:solidFill>
              </a:rPr>
              <a:t>Web performance</a:t>
            </a:r>
          </a:p>
          <a:p xmlns:a="http://schemas.openxmlformats.org/drawingml/2006/main">
            <a:pPr algn="l">
              <a:defRPr sz="1650" b="1">
                <a:solidFill>
                  <a:srgbClr val="136D67"/>
                </a:solidFill>
              </a:defRPr>
            </a:pPr>
            <a:r>
              <a:rPr sz="1650" b="1">
                <a:solidFill>
                  <a:srgbClr val="136D67"/>
                </a:solidFill>
              </a:rPr>
              <a:t>Responsive design</a:t>
            </a:r>
          </a:p>
          <a:p xmlns:a="http://schemas.openxmlformats.org/drawingml/2006/main">
            <a:pPr algn="l">
              <a:defRPr sz="1650" b="1">
                <a:solidFill>
                  <a:srgbClr val="136D67"/>
                </a:solidFill>
              </a:defRPr>
            </a:pPr>
            <a:r>
              <a:rPr sz="1650" b="1">
                <a:solidFill>
                  <a:srgbClr val="136D67"/>
                </a:solidFill>
              </a:rPr>
              <a:t>Markup + metadata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6A035B89-C484-4DCE-A547-19AE3E01CC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3D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869C82FC-94FD-4BC5-A5FD-E2116DA4B9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96050"/>
            <a:ext cx="1619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675" b="1">
                <a:solidFill>
                  <a:srgbClr val="8C9693"/>
                </a:solidFill>
              </a:defRPr>
            </a:pPr>
            <a:r>
              <a:rPr sz="675" b="1">
                <a:solidFill>
                  <a:srgbClr val="8C9693"/>
                </a:solidFill>
              </a:rPr>
              <a:t>11 AUG 2026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91131291-E8F2-43A6-8202-7C6DDF88EF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6496050"/>
            <a:ext cx="2057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675" b="1">
                <a:solidFill>
                  <a:srgbClr val="8C9693"/>
                </a:solidFill>
              </a:defRPr>
            </a:pPr>
            <a:r>
              <a:rPr sz="675" b="1">
                <a:solidFill>
                  <a:srgbClr val="8C9693"/>
                </a:solidFill>
              </a:rPr>
              <a:t>mmoptibuilds.com</a:t>
            </a:r>
          </a:p>
        </p:txBody>
      </p:sp>
    </p:spTree>
    <p:extLst>
      <p:ext uri="{BB962C8B-B14F-4D97-AF65-F5344CB8AC3E}">
        <p14:creationId xmlns:p14="http://schemas.microsoft.com/office/powerpoint/2010/main" val="1477282019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1E9D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797F20F-B4CB-47B1-BBA7-EABC3D843B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04800"/>
            <a:ext cx="6191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136D67"/>
                </a:solidFill>
              </a:defRPr>
            </a:pPr>
            <a:r>
              <a:rPr sz="825" b="1">
                <a:solidFill>
                  <a:srgbClr val="136D67"/>
                </a:solidFill>
              </a:rPr>
              <a:t>NEXT ACTION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7E1E6E2-624E-4399-B648-B851F1C67D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304800"/>
            <a:ext cx="5334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87918F"/>
                </a:solidFill>
              </a:defRPr>
            </a:pPr>
            <a:r>
              <a:rPr sz="825" b="1">
                <a:solidFill>
                  <a:srgbClr val="87918F"/>
                </a:solidFill>
              </a:rPr>
              <a:t>16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CA22875-0FDB-482C-AB1D-7479234AD8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104900"/>
            <a:ext cx="10287000" cy="819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3900" b="1">
                <a:solidFill>
                  <a:srgbClr val="172026"/>
                </a:solidFill>
              </a:defRPr>
            </a:pPr>
            <a:r>
              <a:rPr sz="3900" b="1">
                <a:solidFill>
                  <a:srgbClr val="172026"/>
                </a:solidFill>
              </a:rPr>
              <a:t>Build the first complete slice.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692764F-21E4-4655-A1E3-FBDA9B7B1B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152650"/>
            <a:ext cx="10477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650" b="1">
                <a:solidFill>
                  <a:srgbClr val="F2644A"/>
                </a:solidFill>
              </a:defRPr>
            </a:pPr>
            <a:r>
              <a:rPr sz="1650" b="1">
                <a:solidFill>
                  <a:srgbClr val="F2644A"/>
                </a:solidFill>
              </a:rPr>
              <a:t>Root gateway  →  Contact form  →  Secure storage  →  Owner inbox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501F6E2-1C95-42B7-A457-51923BD98E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219450"/>
            <a:ext cx="10972800" cy="2057400"/>
          </a:xfrm>
          <a:prstGeom xmlns:a="http://schemas.openxmlformats.org/drawingml/2006/main" prst="roundRect">
            <a:avLst>
              <a:gd name="adj" fmla="val 7407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ED3C3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D17BFA8-7C71-46E1-B17A-8185FD7F03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3524250"/>
            <a:ext cx="32385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00" b="1">
                <a:solidFill>
                  <a:srgbClr val="136D67"/>
                </a:solidFill>
              </a:defRPr>
            </a:pPr>
            <a:r>
              <a:rPr sz="1200" b="1">
                <a:solidFill>
                  <a:srgbClr val="136D67"/>
                </a:solidFill>
              </a:rPr>
              <a:t>The release is ready when: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8FAD1B6-E28C-4226-AE17-B055E2C4DF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" y="4038600"/>
            <a:ext cx="99060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875" b="1">
                <a:solidFill>
                  <a:srgbClr val="172026"/>
                </a:solidFill>
              </a:defRPr>
            </a:pPr>
            <a:r>
              <a:rPr sz="1875" b="1">
                <a:solidFill>
                  <a:srgbClr val="172026"/>
                </a:solidFill>
              </a:rPr>
              <a:t>the claims are true  •  the forms survive failure  •  the dashboard is private  •  the mobile experience is fast  •  reduced motion is complete  •  legal and tax gates are signed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7E4488B-8D0E-4159-95D8-850CF29991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5715000"/>
            <a:ext cx="102870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75" b="0">
                <a:solidFill>
                  <a:srgbClr val="5B686B"/>
                </a:solidFill>
              </a:defRPr>
            </a:pPr>
            <a:r>
              <a:rPr sz="1275" b="0">
                <a:solidFill>
                  <a:srgbClr val="5B686B"/>
                </a:solidFill>
              </a:rPr>
              <a:t>Everything else is iteration—not a reason to delay the foundation.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36B2A04-B2F1-4C53-B7A9-00D2A4A04F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3D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50BF45B-3A96-4F75-A2FA-DB57D1EE6F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96050"/>
            <a:ext cx="1619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675" b="1">
                <a:solidFill>
                  <a:srgbClr val="8C9693"/>
                </a:solidFill>
              </a:defRPr>
            </a:pPr>
            <a:r>
              <a:rPr sz="675" b="1">
                <a:solidFill>
                  <a:srgbClr val="8C9693"/>
                </a:solidFill>
              </a:rPr>
              <a:t>11 AUG 2026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54CDC00-C75E-4AE2-AFA6-ADD87D6B4D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6496050"/>
            <a:ext cx="2057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675" b="1">
                <a:solidFill>
                  <a:srgbClr val="8C9693"/>
                </a:solidFill>
              </a:defRPr>
            </a:pPr>
            <a:r>
              <a:rPr sz="675" b="1">
                <a:solidFill>
                  <a:srgbClr val="8C9693"/>
                </a:solidFill>
              </a:rPr>
              <a:t>mmoptibuilds.com</a:t>
            </a:r>
          </a:p>
        </p:txBody>
      </p:sp>
    </p:spTree>
    <p:extLst>
      <p:ext uri="{BB962C8B-B14F-4D97-AF65-F5344CB8AC3E}">
        <p14:creationId xmlns:p14="http://schemas.microsoft.com/office/powerpoint/2010/main" val="256853088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5F3E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A2D27BAE-AF47-41CC-967C-0AC7D1C73F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04800"/>
            <a:ext cx="6191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136D67"/>
                </a:solidFill>
              </a:defRPr>
            </a:pPr>
            <a:r>
              <a:rPr sz="825" b="1">
                <a:solidFill>
                  <a:srgbClr val="136D67"/>
                </a:solidFill>
              </a:rPr>
              <a:t>THE BUSINESS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37A35BB-2499-4812-A494-F870D71ED6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304800"/>
            <a:ext cx="5334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87918F"/>
                </a:solidFill>
              </a:defRPr>
            </a:pPr>
            <a:r>
              <a:rPr sz="825" b="1">
                <a:solidFill>
                  <a:srgbClr val="87918F"/>
                </a:solidFill>
              </a:rPr>
              <a:t>02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B44DF9BB-21C6-40ED-B586-6426CF903C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106680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172026"/>
                </a:solidFill>
              </a:defRPr>
            </a:pPr>
            <a:r>
              <a:rPr sz="3300" b="1">
                <a:solidFill>
                  <a:srgbClr val="172026"/>
                </a:solidFill>
              </a:rPr>
              <a:t>The structure is simple—even when the work is ambitious.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BB8B48E-8400-4BCC-BFD9-6A353036C0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705100"/>
            <a:ext cx="3390900" cy="3028950"/>
          </a:xfrm>
          <a:prstGeom xmlns:a="http://schemas.openxmlformats.org/drawingml/2006/main" prst="roundRect">
            <a:avLst>
              <a:gd name="adj" fmla="val 50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CE2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BB6577F-2FA1-49C1-9395-3E8B57BD72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2933700"/>
            <a:ext cx="400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6D6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3C245F6-7054-4474-B486-184AC13DE7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3067050"/>
            <a:ext cx="29337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136D67"/>
                </a:solidFill>
              </a:defRPr>
            </a:pPr>
            <a:r>
              <a:rPr sz="750" b="1">
                <a:solidFill>
                  <a:srgbClr val="136D67"/>
                </a:solidFill>
              </a:rPr>
              <a:t>01 / PARENT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860273B-72F8-4AA0-9C50-82AB07BF6C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3352800"/>
            <a:ext cx="29337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172026"/>
                </a:solidFill>
              </a:defRPr>
            </a:pPr>
            <a:r>
              <a:rPr sz="1725" b="1">
                <a:solidFill>
                  <a:srgbClr val="172026"/>
                </a:solidFill>
              </a:rPr>
              <a:t>Gateway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E1C4E70-1627-46A2-BB8D-75B8415499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3962400"/>
            <a:ext cx="2933700" cy="1581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B686B"/>
                </a:solidFill>
              </a:defRPr>
            </a:pPr>
            <a:r>
              <a:rPr sz="1125" b="0">
                <a:solidFill>
                  <a:srgbClr val="5B686B"/>
                </a:solidFill>
              </a:rPr>
              <a:t>Explains the brand in seconds, then gives Systems and Studio equal, unmistakable entry points.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C168F90C-C0C5-4E20-9D91-F0D41F2F23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00550" y="2705100"/>
            <a:ext cx="3390900" cy="3028950"/>
          </a:xfrm>
          <a:prstGeom xmlns:a="http://schemas.openxmlformats.org/drawingml/2006/main" prst="roundRect">
            <a:avLst>
              <a:gd name="adj" fmla="val 5031"/>
            </a:avLst>
          </a:prstGeom>
          <a:solidFill xmlns:a="http://schemas.openxmlformats.org/drawingml/2006/main">
            <a:srgbClr val="0C111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A57F45F-EE15-478E-B92F-CDAB6CDCB9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29150" y="2933700"/>
            <a:ext cx="400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F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58FD938-B436-4671-9C2A-F8DEAEB0E8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29150" y="3067050"/>
            <a:ext cx="29337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70F0E2"/>
                </a:solidFill>
              </a:defRPr>
            </a:pPr>
            <a:r>
              <a:rPr sz="750" b="1">
                <a:solidFill>
                  <a:srgbClr val="70F0E2"/>
                </a:solidFill>
              </a:rPr>
              <a:t>02 / SYSTEMS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EC0B173-A9EC-4EEA-973F-24506C8D3A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29150" y="3352800"/>
            <a:ext cx="29337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FFFFFF"/>
                </a:solidFill>
              </a:defRPr>
            </a:pPr>
            <a:r>
              <a:rPr sz="1725" b="1">
                <a:solidFill>
                  <a:srgbClr val="FFFFFF"/>
                </a:solidFill>
              </a:rPr>
              <a:t>Quote-first supply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FCCF9CA9-5403-4D40-B68A-10970A1AB3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29150" y="3962400"/>
            <a:ext cx="2933700" cy="1581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B8C4C7"/>
                </a:solidFill>
              </a:defRPr>
            </a:pPr>
            <a:r>
              <a:rPr sz="1125" b="0">
                <a:solidFill>
                  <a:srgbClr val="B8C4C7"/>
                </a:solidFill>
              </a:rPr>
              <a:t>Custom PCs, workstations, business systems, and exact-spec enterprise hardware. No stock. No public pricing.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2939007-0CE0-45CE-AFE2-8C5CF3A723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0" y="2705100"/>
            <a:ext cx="3390900" cy="3028950"/>
          </a:xfrm>
          <a:prstGeom xmlns:a="http://schemas.openxmlformats.org/drawingml/2006/main" prst="roundRect">
            <a:avLst>
              <a:gd name="adj" fmla="val 5031"/>
            </a:avLst>
          </a:prstGeom>
          <a:solidFill xmlns:a="http://schemas.openxmlformats.org/drawingml/2006/main">
            <a:srgbClr val="F1E9D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DACB233-07FB-47E1-9132-530689AFEB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0100" y="2933700"/>
            <a:ext cx="400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2644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3DC2F1A-9DC8-46EA-96BF-5D0B58B732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0100" y="3067050"/>
            <a:ext cx="29337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F2644A"/>
                </a:solidFill>
              </a:defRPr>
            </a:pPr>
            <a:r>
              <a:rPr sz="750" b="1">
                <a:solidFill>
                  <a:srgbClr val="F2644A"/>
                </a:solidFill>
              </a:rPr>
              <a:t>03 / STUDIO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0167E47-6A0A-429D-99D4-143D9442FB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0100" y="3352800"/>
            <a:ext cx="29337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172026"/>
                </a:solidFill>
              </a:defRPr>
            </a:pPr>
            <a:r>
              <a:rPr sz="1725" b="1">
                <a:solidFill>
                  <a:srgbClr val="172026"/>
                </a:solidFill>
              </a:rPr>
              <a:t>Conversion + craft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8CA35CB-939C-4E9D-BDEA-2196767B3B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0100" y="3962400"/>
            <a:ext cx="2933700" cy="1581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B686B"/>
                </a:solidFill>
              </a:defRPr>
            </a:pPr>
            <a:r>
              <a:rPr sz="1125" b="0">
                <a:solidFill>
                  <a:srgbClr val="5B686B"/>
                </a:solidFill>
              </a:rPr>
              <a:t>Focused websites and premium bespoke experiences. Client-owned hosting, one-time deployment, documented handoff.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2610465-D308-4988-B0EF-E8768F8143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3D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3207C1C-8889-4B9E-8F72-D39653943B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96050"/>
            <a:ext cx="1619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675" b="1">
                <a:solidFill>
                  <a:srgbClr val="8C9693"/>
                </a:solidFill>
              </a:defRPr>
            </a:pPr>
            <a:r>
              <a:rPr sz="675" b="1">
                <a:solidFill>
                  <a:srgbClr val="8C9693"/>
                </a:solidFill>
              </a:rPr>
              <a:t>11 AUG 2026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F717E39C-C484-4427-8BCB-D71DB8BB78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6496050"/>
            <a:ext cx="2057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675" b="1">
                <a:solidFill>
                  <a:srgbClr val="8C9693"/>
                </a:solidFill>
              </a:defRPr>
            </a:pPr>
            <a:r>
              <a:rPr sz="675" b="1">
                <a:solidFill>
                  <a:srgbClr val="8C9693"/>
                </a:solidFill>
              </a:rPr>
              <a:t>mmoptibuilds.com</a:t>
            </a:r>
          </a:p>
        </p:txBody>
      </p:sp>
    </p:spTree>
    <p:extLst>
      <p:ext uri="{BB962C8B-B14F-4D97-AF65-F5344CB8AC3E}">
        <p14:creationId xmlns:p14="http://schemas.microsoft.com/office/powerpoint/2010/main" val="1922192099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5F3E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085B083E-40E0-4123-9243-ED4EF2BBDC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04800"/>
            <a:ext cx="6191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136D67"/>
                </a:solidFill>
              </a:defRPr>
            </a:pPr>
            <a:r>
              <a:rPr sz="825" b="1">
                <a:solidFill>
                  <a:srgbClr val="136D67"/>
                </a:solidFill>
              </a:rPr>
              <a:t>CUSTOMER JOBS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4038547-4CB1-4DC9-9E84-3B36D8B3F0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304800"/>
            <a:ext cx="5334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87918F"/>
                </a:solidFill>
              </a:defRPr>
            </a:pPr>
            <a:r>
              <a:rPr sz="825" b="1">
                <a:solidFill>
                  <a:srgbClr val="87918F"/>
                </a:solidFill>
              </a:rPr>
              <a:t>03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D263AB0-B4C4-422F-8AA3-5BF99DCBC7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106680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172026"/>
                </a:solidFill>
              </a:defRPr>
            </a:pPr>
            <a:r>
              <a:rPr sz="3300" b="1">
                <a:solidFill>
                  <a:srgbClr val="172026"/>
                </a:solidFill>
              </a:rPr>
              <a:t>Four buying situations. Four direct paths.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D59A14C-644A-49A0-871A-93D2A83D5D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762125"/>
            <a:ext cx="98107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B686B"/>
                </a:solidFill>
              </a:defRPr>
            </a:pPr>
            <a:r>
              <a:rPr sz="1500" b="0">
                <a:solidFill>
                  <a:srgbClr val="5B686B"/>
                </a:solidFill>
              </a:rPr>
              <a:t>The site earns conversion by asking the right question early.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2AB77AF-D271-4907-BA02-E02DC23B5F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781300"/>
            <a:ext cx="571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36D67"/>
                </a:solidFill>
              </a:defRPr>
            </a:pPr>
            <a:r>
              <a:rPr sz="1950" b="1">
                <a:solidFill>
                  <a:srgbClr val="136D67"/>
                </a:solidFill>
              </a:rPr>
              <a:t>01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065B349-51EC-4FCE-8DD8-8EBD7348CD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2550" y="3038475"/>
            <a:ext cx="914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3D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88C6584-9587-4FA0-BA75-49AB25B0CC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33650" y="2781300"/>
            <a:ext cx="2190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172026"/>
                </a:solidFill>
              </a:defRPr>
            </a:pPr>
            <a:r>
              <a:rPr sz="1500" b="1">
                <a:solidFill>
                  <a:srgbClr val="172026"/>
                </a:solidFill>
              </a:rPr>
              <a:t>Gaming / creator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8751EDA-CB00-4ADE-A009-49256A0CE2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2781300"/>
            <a:ext cx="619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B686B"/>
                </a:solidFill>
              </a:defRPr>
            </a:pPr>
            <a:r>
              <a:rPr sz="1350" b="0">
                <a:solidFill>
                  <a:srgbClr val="5B686B"/>
                </a:solidFill>
              </a:rPr>
              <a:t>Help me specify and source the right complete PC.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BC1BE24-36EA-4D93-A5A8-83803198D0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3562350"/>
            <a:ext cx="571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36D67"/>
                </a:solidFill>
              </a:defRPr>
            </a:pPr>
            <a:r>
              <a:rPr sz="1950" b="1">
                <a:solidFill>
                  <a:srgbClr val="136D67"/>
                </a:solidFill>
              </a:rPr>
              <a:t>02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AE1E8D7-E7B1-4241-B2CA-42D6DA03BE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2550" y="3819525"/>
            <a:ext cx="914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3D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3A753DD-8D01-47BA-8625-61B12A10CC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33650" y="3562350"/>
            <a:ext cx="2190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172026"/>
                </a:solidFill>
              </a:defRPr>
            </a:pPr>
            <a:r>
              <a:rPr sz="1500" b="1">
                <a:solidFill>
                  <a:srgbClr val="172026"/>
                </a:solidFill>
              </a:rPr>
              <a:t>Professional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7711BD5-6294-4808-9C32-0845002B9F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3562350"/>
            <a:ext cx="619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B686B"/>
                </a:solidFill>
              </a:defRPr>
            </a:pPr>
            <a:r>
              <a:rPr sz="1350" b="0">
                <a:solidFill>
                  <a:srgbClr val="5B686B"/>
                </a:solidFill>
              </a:rPr>
              <a:t>Build around my workload, constraints, and reliability needs.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1B2C750-83C2-499D-A2E6-53D3B122B5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4343400"/>
            <a:ext cx="571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136D67"/>
                </a:solidFill>
              </a:defRPr>
            </a:pPr>
            <a:r>
              <a:rPr sz="1950" b="1">
                <a:solidFill>
                  <a:srgbClr val="136D67"/>
                </a:solidFill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947550E-C775-4887-A85D-01ACCD1898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2550" y="4600575"/>
            <a:ext cx="914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3D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A3F1EE5-F0D9-4E27-9F57-42B886BFEA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33650" y="4343400"/>
            <a:ext cx="2190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172026"/>
                </a:solidFill>
              </a:defRPr>
            </a:pPr>
            <a:r>
              <a:rPr sz="1500" b="1">
                <a:solidFill>
                  <a:srgbClr val="172026"/>
                </a:solidFill>
              </a:rPr>
              <a:t>Enterprise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C4B9C1B-E391-4B69-9CDA-7D2E0383BB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4343400"/>
            <a:ext cx="619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B686B"/>
                </a:solidFill>
              </a:defRPr>
            </a:pPr>
            <a:r>
              <a:rPr sz="1350" b="0">
                <a:solidFill>
                  <a:srgbClr val="5B686B"/>
                </a:solidFill>
              </a:rPr>
              <a:t>Source this exact part number, quantity, condition, and warranty.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410D661-E475-4F1A-8769-CDE561E55B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5124450"/>
            <a:ext cx="571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950" b="1">
                <a:solidFill>
                  <a:srgbClr val="F2644A"/>
                </a:solidFill>
              </a:defRPr>
            </a:pPr>
            <a:r>
              <a:rPr sz="1950" b="1">
                <a:solidFill>
                  <a:srgbClr val="F2644A"/>
                </a:solidFill>
              </a:rPr>
              <a:t>04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C595B41-FDD0-4F87-8686-97A1CAA450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2550" y="5381625"/>
            <a:ext cx="9144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3D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6D1504F-9F6C-4A3A-8B2A-BA4BFDC77E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33650" y="5124450"/>
            <a:ext cx="2190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172026"/>
                </a:solidFill>
              </a:defRPr>
            </a:pPr>
            <a:r>
              <a:rPr sz="1500" b="1">
                <a:solidFill>
                  <a:srgbClr val="172026"/>
                </a:solidFill>
              </a:rPr>
              <a:t>Website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42EA7C0C-6DC4-4C39-87A7-D0FF81E34B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53000" y="5124450"/>
            <a:ext cx="6191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0">
                <a:solidFill>
                  <a:srgbClr val="5B686B"/>
                </a:solidFill>
              </a:defRPr>
            </a:pPr>
            <a:r>
              <a:rPr sz="1350" b="0">
                <a:solidFill>
                  <a:srgbClr val="5B686B"/>
                </a:solidFill>
              </a:rPr>
              <a:t>Make the business clearer, more credible, and easier to act on.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38D329B2-54DB-441F-8140-63BCC9AD26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3D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35C99CEA-055B-415D-9D61-23EBEC1D23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96050"/>
            <a:ext cx="1619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675" b="1">
                <a:solidFill>
                  <a:srgbClr val="8C9693"/>
                </a:solidFill>
              </a:defRPr>
            </a:pPr>
            <a:r>
              <a:rPr sz="675" b="1">
                <a:solidFill>
                  <a:srgbClr val="8C9693"/>
                </a:solidFill>
              </a:rPr>
              <a:t>11 AUG 2026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C9FD2410-30F5-4660-80F3-EB8960EAC3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6496050"/>
            <a:ext cx="2057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675" b="1">
                <a:solidFill>
                  <a:srgbClr val="8C9693"/>
                </a:solidFill>
              </a:defRPr>
            </a:pPr>
            <a:r>
              <a:rPr sz="675" b="1">
                <a:solidFill>
                  <a:srgbClr val="8C9693"/>
                </a:solidFill>
              </a:rPr>
              <a:t>mmoptibuilds.com</a:t>
            </a:r>
          </a:p>
        </p:txBody>
      </p:sp>
    </p:spTree>
    <p:extLst>
      <p:ext uri="{BB962C8B-B14F-4D97-AF65-F5344CB8AC3E}">
        <p14:creationId xmlns:p14="http://schemas.microsoft.com/office/powerpoint/2010/main" val="585213799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17202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0B13EA51-7491-485B-B14C-3102E74AAB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04800"/>
            <a:ext cx="6191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136D67"/>
                </a:solidFill>
              </a:defRPr>
            </a:pPr>
            <a:r>
              <a:rPr sz="825" b="1">
                <a:solidFill>
                  <a:srgbClr val="136D67"/>
                </a:solidFill>
              </a:rPr>
              <a:t>INFORMATION ARCHITECTURE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70C6FDB-1972-46F7-92FC-D7F3332122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304800"/>
            <a:ext cx="5334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87918F"/>
                </a:solidFill>
              </a:defRPr>
            </a:pPr>
            <a:r>
              <a:rPr sz="825" b="1">
                <a:solidFill>
                  <a:srgbClr val="87918F"/>
                </a:solidFill>
              </a:rPr>
              <a:t>04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033F03E-3E63-4DF3-BAAA-569C17616B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106680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FFFFFF"/>
                </a:solidFill>
              </a:defRPr>
            </a:pPr>
            <a:r>
              <a:rPr sz="3300" b="1">
                <a:solidFill>
                  <a:srgbClr val="FFFFFF"/>
                </a:solidFill>
              </a:rPr>
              <a:t>One domain. Route-level independence.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2990130-4768-47E6-B4E7-7262A2FE40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762125"/>
            <a:ext cx="98107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AAB7BB"/>
                </a:solidFill>
              </a:defRPr>
            </a:pPr>
            <a:r>
              <a:rPr sz="1500" b="0">
                <a:solidFill>
                  <a:srgbClr val="AAB7BB"/>
                </a:solidFill>
              </a:rPr>
              <a:t>Shared infrastructure stays invisible; each division owns its public experience.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C9C4FF4-2EBD-472E-A789-9930F94817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781300"/>
            <a:ext cx="2381250" cy="1066800"/>
          </a:xfrm>
          <a:prstGeom xmlns:a="http://schemas.openxmlformats.org/drawingml/2006/main" prst="roundRect">
            <a:avLst>
              <a:gd name="adj" fmla="val 1071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568B218-5F24-4C50-951F-5AD0FF1492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3067050"/>
            <a:ext cx="19240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172026"/>
                </a:solidFill>
              </a:defRPr>
            </a:pPr>
            <a:r>
              <a:rPr sz="1500" b="1">
                <a:solidFill>
                  <a:srgbClr val="172026"/>
                </a:solidFill>
              </a:rPr>
              <a:t>mmoptibuilds.com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0F5F6BA2-9ECF-462A-A2C4-F65B4CE478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990850" y="3305175"/>
            <a:ext cx="8572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F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9D4DA6B9-853B-4E36-B6D6-410E43B407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48100" y="2552700"/>
            <a:ext cx="2381250" cy="1600200"/>
          </a:xfrm>
          <a:prstGeom xmlns:a="http://schemas.openxmlformats.org/drawingml/2006/main" prst="roundRect">
            <a:avLst>
              <a:gd name="adj" fmla="val 9524"/>
            </a:avLst>
          </a:prstGeom>
          <a:solidFill xmlns:a="http://schemas.openxmlformats.org/drawingml/2006/main">
            <a:srgbClr val="172329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3E8FCC0-B0A4-47AF-99E0-255A365E63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38600" y="2724150"/>
            <a:ext cx="32385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F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92A47E1D-C75B-4D66-8AF1-FBB5ED4ED8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38600" y="2781300"/>
            <a:ext cx="2000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675" b="1">
                <a:solidFill>
                  <a:srgbClr val="70F0E2"/>
                </a:solidFill>
              </a:defRPr>
            </a:pPr>
            <a:r>
              <a:rPr sz="675" b="1">
                <a:solidFill>
                  <a:srgbClr val="70F0E2"/>
                </a:solidFill>
              </a:rPr>
              <a:t>ROUTE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D818731-5FAB-47FE-AE4D-1A8657775A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38600" y="2962275"/>
            <a:ext cx="2000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/systems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0706DE5-C0C5-4D61-A43A-F0F97AD07B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38600" y="3248025"/>
            <a:ext cx="2000250" cy="819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B8C4C7"/>
                </a:solidFill>
              </a:defRPr>
            </a:pPr>
            <a:r>
              <a:rPr sz="975" b="0">
                <a:solidFill>
                  <a:srgbClr val="B8C4C7"/>
                </a:solidFill>
              </a:rPr>
              <a:t>Gaming PCs</a:t>
            </a:r>
          </a:p>
          <a:p xmlns:a="http://schemas.openxmlformats.org/drawingml/2006/main">
            <a:pPr algn="l">
              <a:defRPr sz="975" b="0">
                <a:solidFill>
                  <a:srgbClr val="B8C4C7"/>
                </a:solidFill>
              </a:defRPr>
            </a:pPr>
            <a:r>
              <a:rPr sz="975" b="0">
                <a:solidFill>
                  <a:srgbClr val="B8C4C7"/>
                </a:solidFill>
              </a:rPr>
              <a:t>Workstations</a:t>
            </a:r>
          </a:p>
          <a:p xmlns:a="http://schemas.openxmlformats.org/drawingml/2006/main">
            <a:pPr algn="l">
              <a:defRPr sz="975" b="0">
                <a:solidFill>
                  <a:srgbClr val="B8C4C7"/>
                </a:solidFill>
              </a:defRPr>
            </a:pPr>
            <a:r>
              <a:rPr sz="975" b="0">
                <a:solidFill>
                  <a:srgbClr val="B8C4C7"/>
                </a:solidFill>
              </a:rPr>
              <a:t>Enterprise RFQ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B59FFC0-E5DC-48EE-BC19-22DC55E723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34150" y="2552700"/>
            <a:ext cx="2381250" cy="1600200"/>
          </a:xfrm>
          <a:prstGeom xmlns:a="http://schemas.openxmlformats.org/drawingml/2006/main" prst="roundRect">
            <a:avLst>
              <a:gd name="adj" fmla="val 9524"/>
            </a:avLst>
          </a:prstGeom>
          <a:solidFill xmlns:a="http://schemas.openxmlformats.org/drawingml/2006/main">
            <a:srgbClr val="3B332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34692735-95BD-499F-BE2D-C5A0041EDA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24650" y="2724150"/>
            <a:ext cx="32385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2644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45FE39A-3C3D-40CF-B674-3E839E5D77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24650" y="2781300"/>
            <a:ext cx="2000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675" b="1">
                <a:solidFill>
                  <a:srgbClr val="F2644A"/>
                </a:solidFill>
              </a:defRPr>
            </a:pPr>
            <a:r>
              <a:rPr sz="675" b="1">
                <a:solidFill>
                  <a:srgbClr val="F2644A"/>
                </a:solidFill>
              </a:rPr>
              <a:t>ROUTE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312E550-9C09-474C-9ECA-30563346D1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24650" y="2962275"/>
            <a:ext cx="20002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/studio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D479A89-7423-4DA0-BC5B-85448A7B1B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24650" y="3248025"/>
            <a:ext cx="2000250" cy="819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B8C4C7"/>
                </a:solidFill>
              </a:defRPr>
            </a:pPr>
            <a:r>
              <a:rPr sz="975" b="0">
                <a:solidFill>
                  <a:srgbClr val="B8C4C7"/>
                </a:solidFill>
              </a:rPr>
              <a:t>Business sites</a:t>
            </a:r>
          </a:p>
          <a:p xmlns:a="http://schemas.openxmlformats.org/drawingml/2006/main">
            <a:pPr algn="l">
              <a:defRPr sz="975" b="0">
                <a:solidFill>
                  <a:srgbClr val="B8C4C7"/>
                </a:solidFill>
              </a:defRPr>
            </a:pPr>
            <a:r>
              <a:rPr sz="975" b="0">
                <a:solidFill>
                  <a:srgbClr val="B8C4C7"/>
                </a:solidFill>
              </a:rPr>
              <a:t>Startup sites</a:t>
            </a:r>
          </a:p>
          <a:p xmlns:a="http://schemas.openxmlformats.org/drawingml/2006/main">
            <a:pPr algn="l">
              <a:defRPr sz="975" b="0">
                <a:solidFill>
                  <a:srgbClr val="B8C4C7"/>
                </a:solidFill>
              </a:defRPr>
            </a:pPr>
            <a:r>
              <a:rPr sz="975" b="0">
                <a:solidFill>
                  <a:srgbClr val="B8C4C7"/>
                </a:solidFill>
              </a:rPr>
              <a:t>Redesign + work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1D6EE8E-A5A0-4FFA-9740-97E86137E3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20200" y="2552700"/>
            <a:ext cx="2362200" cy="1600200"/>
          </a:xfrm>
          <a:prstGeom xmlns:a="http://schemas.openxmlformats.org/drawingml/2006/main" prst="roundRect">
            <a:avLst>
              <a:gd name="adj" fmla="val 9524"/>
            </a:avLst>
          </a:prstGeom>
          <a:solidFill xmlns:a="http://schemas.openxmlformats.org/drawingml/2006/main">
            <a:srgbClr val="24312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2A9F6BCB-3495-4A7D-98B3-ACF53EBD60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10700" y="2724150"/>
            <a:ext cx="32385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ED7A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2FA28CD-CD36-4187-A293-79285FCEA1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10700" y="2781300"/>
            <a:ext cx="19812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675" b="1">
                <a:solidFill>
                  <a:srgbClr val="6ED7A3"/>
                </a:solidFill>
              </a:defRPr>
            </a:pPr>
            <a:r>
              <a:rPr sz="675" b="1">
                <a:solidFill>
                  <a:srgbClr val="6ED7A3"/>
                </a:solidFill>
              </a:rPr>
              <a:t>PRIVATE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0BBDFC69-45C3-463B-8130-8850CE64BD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10700" y="2962275"/>
            <a:ext cx="19812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/admin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AC8BA0B7-B83B-4B07-A2E2-126F119141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10700" y="3248025"/>
            <a:ext cx="1981200" cy="819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B8C4C7"/>
                </a:solidFill>
              </a:defRPr>
            </a:pPr>
            <a:r>
              <a:rPr sz="975" b="0">
                <a:solidFill>
                  <a:srgbClr val="B8C4C7"/>
                </a:solidFill>
              </a:rPr>
              <a:t>Inbox</a:t>
            </a:r>
          </a:p>
          <a:p xmlns:a="http://schemas.openxmlformats.org/drawingml/2006/main">
            <a:pPr algn="l">
              <a:defRPr sz="975" b="0">
                <a:solidFill>
                  <a:srgbClr val="B8C4C7"/>
                </a:solidFill>
              </a:defRPr>
            </a:pPr>
            <a:r>
              <a:rPr sz="975" b="0">
                <a:solidFill>
                  <a:srgbClr val="B8C4C7"/>
                </a:solidFill>
              </a:rPr>
              <a:t>Quotes</a:t>
            </a:r>
          </a:p>
          <a:p xmlns:a="http://schemas.openxmlformats.org/drawingml/2006/main">
            <a:pPr algn="l">
              <a:defRPr sz="975" b="0">
                <a:solidFill>
                  <a:srgbClr val="B8C4C7"/>
                </a:solidFill>
              </a:defRPr>
            </a:pPr>
            <a:r>
              <a:rPr sz="975" b="0">
                <a:solidFill>
                  <a:srgbClr val="B8C4C7"/>
                </a:solidFill>
              </a:rPr>
              <a:t>Follow-ups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7BDD4B6F-6833-48C1-92B2-60D57FB49C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48100" y="4629150"/>
            <a:ext cx="77343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9BACB0"/>
                </a:solidFill>
              </a:defRPr>
            </a:pPr>
            <a:r>
              <a:rPr sz="1200" b="0">
                <a:solidFill>
                  <a:srgbClr val="9BACB0"/>
                </a:solidFill>
              </a:rPr>
              <a:t>Shared: secure forms  •  Supabase  •  analytics  •  testing  •  accessibility utilities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B32FE4FA-7806-4A1E-991A-4EBB0DEA2A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48100" y="5181600"/>
            <a:ext cx="77343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9BACB0"/>
                </a:solidFill>
              </a:defRPr>
            </a:pPr>
            <a:r>
              <a:rPr sz="1200" b="0">
                <a:solidFill>
                  <a:srgbClr val="9BACB0"/>
                </a:solidFill>
              </a:rPr>
              <a:t>Not shared: typography  •  palettes  •  hero patterns  •  animation signatures  •  copy vocabulary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2FEF4B86-1D3D-4F95-9B86-C981300FD6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3A3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46756234-79F5-40B4-B043-19CC241AA4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96050"/>
            <a:ext cx="1619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675" b="1">
                <a:solidFill>
                  <a:srgbClr val="66767B"/>
                </a:solidFill>
              </a:defRPr>
            </a:pPr>
            <a:r>
              <a:rPr sz="675" b="1">
                <a:solidFill>
                  <a:srgbClr val="66767B"/>
                </a:solidFill>
              </a:rPr>
              <a:t>11 AUG 2026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15BC80F5-638C-4051-A93F-5F05E76173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6496050"/>
            <a:ext cx="2057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675" b="1">
                <a:solidFill>
                  <a:srgbClr val="66767B"/>
                </a:solidFill>
              </a:defRPr>
            </a:pPr>
            <a:r>
              <a:rPr sz="675" b="1">
                <a:solidFill>
                  <a:srgbClr val="66767B"/>
                </a:solidFill>
              </a:rPr>
              <a:t>mmoptibuilds.com</a:t>
            </a:r>
          </a:p>
        </p:txBody>
      </p:sp>
    </p:spTree>
    <p:extLst>
      <p:ext uri="{BB962C8B-B14F-4D97-AF65-F5344CB8AC3E}">
        <p14:creationId xmlns:p14="http://schemas.microsoft.com/office/powerpoint/2010/main" val="1819283575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0C111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437C9B99-8E3F-4B09-B0C1-A8EE0CABAF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04800"/>
            <a:ext cx="6191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70F0E2"/>
                </a:solidFill>
              </a:defRPr>
            </a:pPr>
            <a:r>
              <a:rPr sz="825" b="1">
                <a:solidFill>
                  <a:srgbClr val="70F0E2"/>
                </a:solidFill>
              </a:rPr>
              <a:t>SYSTEMS EXPERIENCE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82A6791-4AA9-4AF1-AD71-EC8E2F4CD6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304800"/>
            <a:ext cx="5334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708087"/>
                </a:solidFill>
              </a:defRPr>
            </a:pPr>
            <a:r>
              <a:rPr sz="825" b="1">
                <a:solidFill>
                  <a:srgbClr val="708087"/>
                </a:solidFill>
              </a:rPr>
              <a:t>05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401D97F-F0D0-4AEF-A6A6-4E56AC3BCF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106680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FFFFFF"/>
                </a:solidFill>
              </a:defRPr>
            </a:pPr>
            <a:r>
              <a:rPr sz="3300" b="1">
                <a:solidFill>
                  <a:srgbClr val="FFFFFF"/>
                </a:solidFill>
              </a:rPr>
              <a:t>Engineered, calm, exact.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F0DA832-D664-42D9-98D2-298766DA9F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762125"/>
            <a:ext cx="98107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AAB7BB"/>
                </a:solidFill>
              </a:defRPr>
            </a:pPr>
            <a:r>
              <a:rPr sz="1500" b="0">
                <a:solidFill>
                  <a:srgbClr val="AAB7BB"/>
                </a:solidFill>
              </a:rPr>
              <a:t>Technical confidence without cyberpunk theatre.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228FB7E-B759-4017-B4D6-8BE93F897C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762250"/>
            <a:ext cx="5162550" cy="1181100"/>
          </a:xfrm>
          <a:prstGeom xmlns:a="http://schemas.openxmlformats.org/drawingml/2006/main" prst="roundRect">
            <a:avLst>
              <a:gd name="adj" fmla="val 12903"/>
            </a:avLst>
          </a:prstGeom>
          <a:solidFill xmlns:a="http://schemas.openxmlformats.org/drawingml/2006/main">
            <a:srgbClr val="172329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5608B33-F0C7-4AFC-9F15-F62E86244A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2933700"/>
            <a:ext cx="32385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F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B342A74-9532-45ED-99B6-1543924CC9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2990850"/>
            <a:ext cx="47815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675" b="1">
                <a:solidFill>
                  <a:srgbClr val="70F0E2"/>
                </a:solidFill>
              </a:defRPr>
            </a:pPr>
            <a:r>
              <a:rPr sz="675" b="1">
                <a:solidFill>
                  <a:srgbClr val="70F0E2"/>
                </a:solidFill>
              </a:rPr>
              <a:t>01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F208B737-8153-43EF-A3F8-C3B4F6DC83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3171825"/>
            <a:ext cx="47815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NO STOCK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B3086EB-1F2C-4CFF-8D83-061702B4BE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3457575"/>
            <a:ext cx="47815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B8C4C7"/>
                </a:solidFill>
              </a:defRPr>
            </a:pPr>
            <a:r>
              <a:rPr sz="975" b="0">
                <a:solidFill>
                  <a:srgbClr val="B8C4C7"/>
                </a:solidFill>
              </a:rPr>
              <a:t>Sourced after the requirement is understood.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3950653-1124-4C10-A245-0E1482B529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2762250"/>
            <a:ext cx="5162550" cy="1181100"/>
          </a:xfrm>
          <a:prstGeom xmlns:a="http://schemas.openxmlformats.org/drawingml/2006/main" prst="roundRect">
            <a:avLst>
              <a:gd name="adj" fmla="val 12903"/>
            </a:avLst>
          </a:prstGeom>
          <a:solidFill xmlns:a="http://schemas.openxmlformats.org/drawingml/2006/main">
            <a:srgbClr val="172329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2447561-842B-4541-B1B0-42AB528ECC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2933700"/>
            <a:ext cx="32385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F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8E1F100-6C6B-41B5-BED7-CF9EA2EB98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2990850"/>
            <a:ext cx="47815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675" b="1">
                <a:solidFill>
                  <a:srgbClr val="70F0E2"/>
                </a:solidFill>
              </a:defRPr>
            </a:pPr>
            <a:r>
              <a:rPr sz="675" b="1">
                <a:solidFill>
                  <a:srgbClr val="70F0E2"/>
                </a:solidFill>
              </a:rPr>
              <a:t>02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97C43A4-D9B0-4C3E-AE27-4B4EF37A62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3171825"/>
            <a:ext cx="47815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NO PUBLIC PRICE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ACFF2C4-0FB7-47E8-99AC-20AD9C68DE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3457575"/>
            <a:ext cx="47815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B8C4C7"/>
                </a:solidFill>
              </a:defRPr>
            </a:pPr>
            <a:r>
              <a:rPr sz="975" b="0">
                <a:solidFill>
                  <a:srgbClr val="B8C4C7"/>
                </a:solidFill>
              </a:rPr>
              <a:t>Availability, warranty, tax, and logistics come first.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A67095A-786A-438A-9F55-465FB42DDC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171950"/>
            <a:ext cx="5162550" cy="1181100"/>
          </a:xfrm>
          <a:prstGeom xmlns:a="http://schemas.openxmlformats.org/drawingml/2006/main" prst="roundRect">
            <a:avLst>
              <a:gd name="adj" fmla="val 12903"/>
            </a:avLst>
          </a:prstGeom>
          <a:solidFill xmlns:a="http://schemas.openxmlformats.org/drawingml/2006/main">
            <a:srgbClr val="172329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45CCC13-A70E-443B-B1EE-F1F4BF60BA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343400"/>
            <a:ext cx="32385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F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63D57B7-91B3-4FBC-95A6-D9A0329621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400550"/>
            <a:ext cx="47815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675" b="1">
                <a:solidFill>
                  <a:srgbClr val="70F0E2"/>
                </a:solidFill>
              </a:defRPr>
            </a:pPr>
            <a:r>
              <a:rPr sz="675" b="1">
                <a:solidFill>
                  <a:srgbClr val="70F0E2"/>
                </a:solidFill>
              </a:rPr>
              <a:t>03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F5BB3F2A-7E78-49B4-8220-3DC4A9CEA0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581525"/>
            <a:ext cx="47815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PC DELIVERY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1A9104D5-7F7E-4BF8-87D7-047CFF582E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867275"/>
            <a:ext cx="47815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B8C4C7"/>
                </a:solidFill>
              </a:defRPr>
            </a:pPr>
            <a:r>
              <a:rPr sz="975" b="0">
                <a:solidFill>
                  <a:srgbClr val="B8C4C7"/>
                </a:solidFill>
              </a:rPr>
              <a:t>Source—or source, assemble, test, and deliver.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5648A18F-BDBF-4448-9E5B-5B08C8E716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4171950"/>
            <a:ext cx="5162550" cy="1181100"/>
          </a:xfrm>
          <a:prstGeom xmlns:a="http://schemas.openxmlformats.org/drawingml/2006/main" prst="roundRect">
            <a:avLst>
              <a:gd name="adj" fmla="val 12903"/>
            </a:avLst>
          </a:prstGeom>
          <a:solidFill xmlns:a="http://schemas.openxmlformats.org/drawingml/2006/main">
            <a:srgbClr val="172329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0D826328-C68B-4D9E-AA00-EBEA22E055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4343400"/>
            <a:ext cx="32385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70F0E2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2F53D556-C9B4-4506-85CF-4E33085421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4400550"/>
            <a:ext cx="47815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675" b="1">
                <a:solidFill>
                  <a:srgbClr val="70F0E2"/>
                </a:solidFill>
              </a:defRPr>
            </a:pPr>
            <a:r>
              <a:rPr sz="675" b="1">
                <a:solidFill>
                  <a:srgbClr val="70F0E2"/>
                </a:solidFill>
              </a:rPr>
              <a:t>04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03B1E15A-2C16-44D2-94F0-5FEEAC957D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4581525"/>
            <a:ext cx="47815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FFFFFF"/>
                </a:solidFill>
              </a:defRPr>
            </a:pPr>
            <a:r>
              <a:rPr sz="1350" b="1">
                <a:solidFill>
                  <a:srgbClr val="FFFFFF"/>
                </a:solidFill>
              </a:rPr>
              <a:t>ENTERPRISE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01318358-3D33-46A6-A79C-02522C1BAE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4867275"/>
            <a:ext cx="47815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B8C4C7"/>
                </a:solidFill>
              </a:defRPr>
            </a:pPr>
            <a:r>
              <a:rPr sz="975" b="0">
                <a:solidFill>
                  <a:srgbClr val="B8C4C7"/>
                </a:solidFill>
              </a:rPr>
              <a:t>Exact-spec sourcing and delivery only.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98ECD294-9937-4D38-91AA-BE4D3A0C7A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3A3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6115B09B-7EBC-41A9-8F4D-FD548D8BBA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96050"/>
            <a:ext cx="1619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675" b="1">
                <a:solidFill>
                  <a:srgbClr val="66767B"/>
                </a:solidFill>
              </a:defRPr>
            </a:pPr>
            <a:r>
              <a:rPr sz="675" b="1">
                <a:solidFill>
                  <a:srgbClr val="66767B"/>
                </a:solidFill>
              </a:rPr>
              <a:t>11 AUG 2026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A1CD4A32-D364-4312-ABF0-F2EF69C139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6496050"/>
            <a:ext cx="2057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675" b="1">
                <a:solidFill>
                  <a:srgbClr val="66767B"/>
                </a:solidFill>
              </a:defRPr>
            </a:pPr>
            <a:r>
              <a:rPr sz="675" b="1">
                <a:solidFill>
                  <a:srgbClr val="66767B"/>
                </a:solidFill>
              </a:rPr>
              <a:t>mmoptibuilds.com</a:t>
            </a:r>
          </a:p>
        </p:txBody>
      </p:sp>
    </p:spTree>
    <p:extLst>
      <p:ext uri="{BB962C8B-B14F-4D97-AF65-F5344CB8AC3E}">
        <p14:creationId xmlns:p14="http://schemas.microsoft.com/office/powerpoint/2010/main" val="2135949922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1E9DB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44CAFBD-27E0-45C5-9DD2-E2380D100D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04800"/>
            <a:ext cx="6191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136D67"/>
                </a:solidFill>
              </a:defRPr>
            </a:pPr>
            <a:r>
              <a:rPr sz="825" b="1">
                <a:solidFill>
                  <a:srgbClr val="136D67"/>
                </a:solidFill>
              </a:rPr>
              <a:t>STUDIO EXPERIENCE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727B2ABA-73D1-430A-A162-4DEDF5B495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304800"/>
            <a:ext cx="5334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87918F"/>
                </a:solidFill>
              </a:defRPr>
            </a:pPr>
            <a:r>
              <a:rPr sz="825" b="1">
                <a:solidFill>
                  <a:srgbClr val="87918F"/>
                </a:solidFill>
              </a:rPr>
              <a:t>06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31E1DC6-77FC-4929-8FD4-0F1C3390AD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106680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172026"/>
                </a:solidFill>
              </a:defRPr>
            </a:pPr>
            <a:r>
              <a:rPr sz="3300" b="1">
                <a:solidFill>
                  <a:srgbClr val="172026"/>
                </a:solidFill>
              </a:rPr>
              <a:t>Editorial craft, commercial clarity.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2E0E95F-9128-44ED-9AA0-CDF2700A72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762125"/>
            <a:ext cx="98107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B686B"/>
                </a:solidFill>
              </a:defRPr>
            </a:pPr>
            <a:r>
              <a:rPr sz="1500" b="0">
                <a:solidFill>
                  <a:srgbClr val="5B686B"/>
                </a:solidFill>
              </a:rPr>
              <a:t>Premium does not mean harder to use.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773ECCA-5D91-434B-99FC-1BF5D2A07B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762250"/>
            <a:ext cx="5219700" cy="3028950"/>
          </a:xfrm>
          <a:prstGeom xmlns:a="http://schemas.openxmlformats.org/drawingml/2006/main" prst="roundRect">
            <a:avLst>
              <a:gd name="adj" fmla="val 50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ED3C3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A752151C-28C6-485D-B0B2-A114ECF9A2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3086100"/>
            <a:ext cx="17145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136D67"/>
                </a:solidFill>
              </a:defRPr>
            </a:pPr>
            <a:r>
              <a:rPr sz="825" b="1">
                <a:solidFill>
                  <a:srgbClr val="136D67"/>
                </a:solidFill>
              </a:rPr>
              <a:t>FOCUSED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83B96AC-37E3-4C68-A0E3-435385160C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3543300"/>
            <a:ext cx="4095750" cy="876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325" b="1">
                <a:solidFill>
                  <a:srgbClr val="172026"/>
                </a:solidFill>
              </a:defRPr>
            </a:pPr>
            <a:r>
              <a:rPr sz="2325" b="1">
                <a:solidFill>
                  <a:srgbClr val="172026"/>
                </a:solidFill>
              </a:rPr>
              <a:t>Lean scope.</a:t>
            </a:r>
          </a:p>
          <a:p xmlns:a="http://schemas.openxmlformats.org/drawingml/2006/main">
            <a:pPr algn="l">
              <a:defRPr sz="2325" b="1">
                <a:solidFill>
                  <a:srgbClr val="172026"/>
                </a:solidFill>
              </a:defRPr>
            </a:pPr>
            <a:r>
              <a:rPr sz="2325" b="1">
                <a:solidFill>
                  <a:srgbClr val="172026"/>
                </a:solidFill>
              </a:rPr>
              <a:t>Full baseline quality.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E53258D-C06F-4AF3-9C73-B030A915CE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4762500"/>
            <a:ext cx="42100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5B686B"/>
                </a:solidFill>
              </a:defRPr>
            </a:pPr>
            <a:r>
              <a:rPr sz="1200" b="0">
                <a:solidFill>
                  <a:srgbClr val="5B686B"/>
                </a:solidFill>
              </a:rPr>
              <a:t>Mobile-first • accessible • clear conversion • technical SEO • maintainable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8B16497-2127-451C-B146-3683666FCF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57900" y="2762250"/>
            <a:ext cx="5524500" cy="3028950"/>
          </a:xfrm>
          <a:prstGeom xmlns:a="http://schemas.openxmlformats.org/drawingml/2006/main" prst="roundRect">
            <a:avLst>
              <a:gd name="adj" fmla="val 5031"/>
            </a:avLst>
          </a:prstGeom>
          <a:solidFill xmlns:a="http://schemas.openxmlformats.org/drawingml/2006/main">
            <a:srgbClr val="F2644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2E95DC3E-6D0A-4DD3-8FC6-50C81D15CF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62700" y="3086100"/>
            <a:ext cx="2286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FFFFFF"/>
                </a:solidFill>
              </a:defRPr>
            </a:pPr>
            <a:r>
              <a:rPr sz="825" b="1">
                <a:solidFill>
                  <a:srgbClr val="FFFFFF"/>
                </a:solidFill>
              </a:rPr>
              <a:t>BESPOKE PREMIUM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CAFEE5F-681A-4A8F-B516-DEB26F214F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62700" y="3543300"/>
            <a:ext cx="4514850" cy="876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2325" b="1">
                <a:solidFill>
                  <a:srgbClr val="FFFFFF"/>
                </a:solidFill>
              </a:defRPr>
            </a:pPr>
            <a:r>
              <a:rPr sz="2325" b="1">
                <a:solidFill>
                  <a:srgbClr val="FFFFFF"/>
                </a:solidFill>
              </a:rPr>
              <a:t>Strategy. Art direction.</a:t>
            </a:r>
          </a:p>
          <a:p xmlns:a="http://schemas.openxmlformats.org/drawingml/2006/main">
            <a:pPr algn="l">
              <a:defRPr sz="2325" b="1">
                <a:solidFill>
                  <a:srgbClr val="FFFFFF"/>
                </a:solidFill>
              </a:defRPr>
            </a:pPr>
            <a:r>
              <a:rPr sz="2325" b="1">
                <a:solidFill>
                  <a:srgbClr val="FFFFFF"/>
                </a:solidFill>
              </a:rPr>
              <a:t>Motion. Original assets.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A391D61-49A9-47A2-9BC9-8F510B2AC3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62700" y="4762500"/>
            <a:ext cx="451485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200" b="0">
                <a:solidFill>
                  <a:srgbClr val="FFE1D9"/>
                </a:solidFill>
              </a:defRPr>
            </a:pPr>
            <a:r>
              <a:rPr sz="1200" b="0">
                <a:solidFill>
                  <a:srgbClr val="FFE1D9"/>
                </a:solidFill>
              </a:rPr>
              <a:t>Deeper storytelling and iteration—without sacrificing conversion or accessibility.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A0DA87D-62E2-4C42-B619-C12B6A97E2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3D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938683D-16C5-434B-9EDE-14313293DA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96050"/>
            <a:ext cx="1619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675" b="1">
                <a:solidFill>
                  <a:srgbClr val="8C9693"/>
                </a:solidFill>
              </a:defRPr>
            </a:pPr>
            <a:r>
              <a:rPr sz="675" b="1">
                <a:solidFill>
                  <a:srgbClr val="8C9693"/>
                </a:solidFill>
              </a:rPr>
              <a:t>11 AUG 2026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A644BCF-3AF0-4561-A6B3-4277F3EFCF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6496050"/>
            <a:ext cx="2057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675" b="1">
                <a:solidFill>
                  <a:srgbClr val="8C9693"/>
                </a:solidFill>
              </a:defRPr>
            </a:pPr>
            <a:r>
              <a:rPr sz="675" b="1">
                <a:solidFill>
                  <a:srgbClr val="8C9693"/>
                </a:solidFill>
              </a:rPr>
              <a:t>mmoptibuilds.com</a:t>
            </a:r>
          </a:p>
        </p:txBody>
      </p:sp>
    </p:spTree>
    <p:extLst>
      <p:ext uri="{BB962C8B-B14F-4D97-AF65-F5344CB8AC3E}">
        <p14:creationId xmlns:p14="http://schemas.microsoft.com/office/powerpoint/2010/main" val="102646058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5F3E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DC7F75C9-9BF1-4D78-BD52-DCADB302F1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04800"/>
            <a:ext cx="6191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136D67"/>
                </a:solidFill>
              </a:defRPr>
            </a:pPr>
            <a:r>
              <a:rPr sz="825" b="1">
                <a:solidFill>
                  <a:srgbClr val="136D67"/>
                </a:solidFill>
              </a:rPr>
              <a:t>CONVERSION SYSTEM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FEA315C-522D-45C3-B1BF-7ACAF61030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304800"/>
            <a:ext cx="5334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87918F"/>
                </a:solidFill>
              </a:defRPr>
            </a:pPr>
            <a:r>
              <a:rPr sz="825" b="1">
                <a:solidFill>
                  <a:srgbClr val="87918F"/>
                </a:solidFill>
              </a:rPr>
              <a:t>07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5864A314-A0A1-4395-972A-60BD21FC8E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106680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172026"/>
                </a:solidFill>
              </a:defRPr>
            </a:pPr>
            <a:r>
              <a:rPr sz="3300" b="1">
                <a:solidFill>
                  <a:srgbClr val="172026"/>
                </a:solidFill>
              </a:rPr>
              <a:t>Forms should improve the quote—not interrogate the visitor.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7B37EDC7-6526-4C6B-8694-187A47E441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705100"/>
            <a:ext cx="3352800" cy="2781300"/>
          </a:xfrm>
          <a:prstGeom xmlns:a="http://schemas.openxmlformats.org/drawingml/2006/main" prst="roundRect">
            <a:avLst>
              <a:gd name="adj" fmla="val 5479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CE2DF"/>
            </a:solidFill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CE35D8F-A5C9-4DF7-A910-FD240E4233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2933700"/>
            <a:ext cx="400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6D6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062ADA4-332C-47BA-85E1-1297F70641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3067050"/>
            <a:ext cx="28956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136D67"/>
                </a:solidFill>
              </a:defRPr>
            </a:pPr>
            <a:r>
              <a:rPr sz="750" b="1">
                <a:solidFill>
                  <a:srgbClr val="136D67"/>
                </a:solidFill>
              </a:rPr>
              <a:t>01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FD6C3A4-B649-4999-8018-21F7C3BF60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3352800"/>
            <a:ext cx="28956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172026"/>
                </a:solidFill>
              </a:defRPr>
            </a:pPr>
            <a:r>
              <a:rPr sz="1725" b="1">
                <a:solidFill>
                  <a:srgbClr val="172026"/>
                </a:solidFill>
              </a:rPr>
              <a:t>SYSTEM BUILD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ADABCED-B3FD-4566-B2D1-EC7664B459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3962400"/>
            <a:ext cx="2895600" cy="1333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B686B"/>
                </a:solidFill>
              </a:defRPr>
            </a:pPr>
            <a:r>
              <a:rPr sz="1125" b="0">
                <a:solidFill>
                  <a:srgbClr val="5B686B"/>
                </a:solidFill>
              </a:rPr>
              <a:t>Workload</a:t>
            </a:r>
          </a:p>
          <a:p xmlns:a="http://schemas.openxmlformats.org/drawingml/2006/main">
            <a:pPr algn="l">
              <a:defRPr sz="1125" b="0">
                <a:solidFill>
                  <a:srgbClr val="5B686B"/>
                </a:solidFill>
              </a:defRPr>
            </a:pPr>
            <a:r>
              <a:rPr sz="1125" b="0">
                <a:solidFill>
                  <a:srgbClr val="5B686B"/>
                </a:solidFill>
              </a:rPr>
              <a:t>Priorities</a:t>
            </a:r>
          </a:p>
          <a:p xmlns:a="http://schemas.openxmlformats.org/drawingml/2006/main">
            <a:pPr algn="l">
              <a:defRPr sz="1125" b="0">
                <a:solidFill>
                  <a:srgbClr val="5B686B"/>
                </a:solidFill>
              </a:defRPr>
            </a:pPr>
            <a:r>
              <a:rPr sz="1125" b="0">
                <a:solidFill>
                  <a:srgbClr val="5B686B"/>
                </a:solidFill>
              </a:rPr>
              <a:t>Private budget range</a:t>
            </a:r>
          </a:p>
          <a:p xmlns:a="http://schemas.openxmlformats.org/drawingml/2006/main">
            <a:pPr algn="l">
              <a:defRPr sz="1125" b="0">
                <a:solidFill>
                  <a:srgbClr val="5B686B"/>
                </a:solidFill>
              </a:defRPr>
            </a:pPr>
            <a:r>
              <a:rPr sz="1125" b="0">
                <a:solidFill>
                  <a:srgbClr val="5B686B"/>
                </a:solidFill>
              </a:rPr>
              <a:t>Assembly + delivery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27C06672-FE63-4069-BF82-A9FDFA8471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67200" y="2705100"/>
            <a:ext cx="3352800" cy="2781300"/>
          </a:xfrm>
          <a:prstGeom xmlns:a="http://schemas.openxmlformats.org/drawingml/2006/main" prst="roundRect">
            <a:avLst>
              <a:gd name="adj" fmla="val 5479"/>
            </a:avLst>
          </a:prstGeom>
          <a:solidFill xmlns:a="http://schemas.openxmlformats.org/drawingml/2006/main">
            <a:srgbClr val="0C111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D815F95-8FB6-4461-A7C6-BBAA6E695F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95800" y="2933700"/>
            <a:ext cx="400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6D6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64A5C9E-9F5C-4EB3-BA7C-10AD29195A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95800" y="3067050"/>
            <a:ext cx="28956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136D67"/>
                </a:solidFill>
              </a:defRPr>
            </a:pPr>
            <a:r>
              <a:rPr sz="750" b="1">
                <a:solidFill>
                  <a:srgbClr val="136D67"/>
                </a:solidFill>
              </a:rPr>
              <a:t>02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152E314-D63C-4E86-ADC7-BDE5BB50D2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95800" y="3352800"/>
            <a:ext cx="28956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FFFFFF"/>
                </a:solidFill>
              </a:defRPr>
            </a:pPr>
            <a:r>
              <a:rPr sz="1725" b="1">
                <a:solidFill>
                  <a:srgbClr val="FFFFFF"/>
                </a:solidFill>
              </a:rPr>
              <a:t>ENTERPRISE RFQ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322C95F-824D-4B4E-A0FD-30EA8598EA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95800" y="3962400"/>
            <a:ext cx="2895600" cy="1333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B8C4C7"/>
                </a:solidFill>
              </a:defRPr>
            </a:pPr>
            <a:r>
              <a:rPr sz="1125" b="0">
                <a:solidFill>
                  <a:srgbClr val="B8C4C7"/>
                </a:solidFill>
              </a:rPr>
              <a:t>Part / SKU</a:t>
            </a:r>
          </a:p>
          <a:p xmlns:a="http://schemas.openxmlformats.org/drawingml/2006/main">
            <a:pPr algn="l">
              <a:defRPr sz="1125" b="0">
                <a:solidFill>
                  <a:srgbClr val="B8C4C7"/>
                </a:solidFill>
              </a:defRPr>
            </a:pPr>
            <a:r>
              <a:rPr sz="1125" b="0">
                <a:solidFill>
                  <a:srgbClr val="B8C4C7"/>
                </a:solidFill>
              </a:rPr>
              <a:t>Quantity + condition</a:t>
            </a:r>
          </a:p>
          <a:p xmlns:a="http://schemas.openxmlformats.org/drawingml/2006/main">
            <a:pPr algn="l">
              <a:defRPr sz="1125" b="0">
                <a:solidFill>
                  <a:srgbClr val="B8C4C7"/>
                </a:solidFill>
              </a:defRPr>
            </a:pPr>
            <a:r>
              <a:rPr sz="1125" b="0">
                <a:solidFill>
                  <a:srgbClr val="B8C4C7"/>
                </a:solidFill>
              </a:rPr>
              <a:t>Warranty</a:t>
            </a:r>
          </a:p>
          <a:p xmlns:a="http://schemas.openxmlformats.org/drawingml/2006/main">
            <a:pPr algn="l">
              <a:defRPr sz="1125" b="0">
                <a:solidFill>
                  <a:srgbClr val="B8C4C7"/>
                </a:solidFill>
              </a:defRPr>
            </a:pPr>
            <a:r>
              <a:rPr sz="1125" b="0">
                <a:solidFill>
                  <a:srgbClr val="B8C4C7"/>
                </a:solidFill>
              </a:rPr>
              <a:t>Delivery + PO needs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5E3FC82-4AB9-4BAB-82F6-AF35AB52BB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2705100"/>
            <a:ext cx="3352800" cy="2781300"/>
          </a:xfrm>
          <a:prstGeom xmlns:a="http://schemas.openxmlformats.org/drawingml/2006/main" prst="roundRect">
            <a:avLst>
              <a:gd name="adj" fmla="val 5479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CE2DF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272CACF-2E81-4E7F-BE9A-FAA26C7B88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53400" y="2933700"/>
            <a:ext cx="400050" cy="381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2644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AD3D313-C0D3-4E33-99F7-82D4AF592C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53400" y="3067050"/>
            <a:ext cx="289560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750" b="1">
                <a:solidFill>
                  <a:srgbClr val="F2644A"/>
                </a:solidFill>
              </a:defRPr>
            </a:pPr>
            <a:r>
              <a:rPr sz="750" b="1">
                <a:solidFill>
                  <a:srgbClr val="F2644A"/>
                </a:solidFill>
              </a:rPr>
              <a:t>03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D9C29C4A-E42A-44BE-B67A-4CD760177C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53400" y="3352800"/>
            <a:ext cx="28956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725" b="1">
                <a:solidFill>
                  <a:srgbClr val="172026"/>
                </a:solidFill>
              </a:defRPr>
            </a:pPr>
            <a:r>
              <a:rPr sz="1725" b="1">
                <a:solidFill>
                  <a:srgbClr val="172026"/>
                </a:solidFill>
              </a:rPr>
              <a:t>STUDIO BRIEF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F2ED77C9-3C12-4EA0-BC4E-317A4EA0A4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53400" y="3962400"/>
            <a:ext cx="2895600" cy="1333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125" b="0">
                <a:solidFill>
                  <a:srgbClr val="5B686B"/>
                </a:solidFill>
              </a:defRPr>
            </a:pPr>
            <a:r>
              <a:rPr sz="1125" b="0">
                <a:solidFill>
                  <a:srgbClr val="5B686B"/>
                </a:solidFill>
              </a:rPr>
              <a:t>Business goal</a:t>
            </a:r>
          </a:p>
          <a:p xmlns:a="http://schemas.openxmlformats.org/drawingml/2006/main">
            <a:pPr algn="l">
              <a:defRPr sz="1125" b="0">
                <a:solidFill>
                  <a:srgbClr val="5B686B"/>
                </a:solidFill>
              </a:defRPr>
            </a:pPr>
            <a:r>
              <a:rPr sz="1125" b="0">
                <a:solidFill>
                  <a:srgbClr val="5B686B"/>
                </a:solidFill>
              </a:rPr>
              <a:t>Primary conversion</a:t>
            </a:r>
          </a:p>
          <a:p xmlns:a="http://schemas.openxmlformats.org/drawingml/2006/main">
            <a:pPr algn="l">
              <a:defRPr sz="1125" b="0">
                <a:solidFill>
                  <a:srgbClr val="5B686B"/>
                </a:solidFill>
              </a:defRPr>
            </a:pPr>
            <a:r>
              <a:rPr sz="1125" b="0">
                <a:solidFill>
                  <a:srgbClr val="5B686B"/>
                </a:solidFill>
              </a:rPr>
              <a:t>Assets + hosting</a:t>
            </a:r>
          </a:p>
          <a:p xmlns:a="http://schemas.openxmlformats.org/drawingml/2006/main">
            <a:pPr algn="l">
              <a:defRPr sz="1125" b="0">
                <a:solidFill>
                  <a:srgbClr val="5B686B"/>
                </a:solidFill>
              </a:defRPr>
            </a:pPr>
            <a:r>
              <a:rPr sz="1125" b="0">
                <a:solidFill>
                  <a:srgbClr val="5B686B"/>
                </a:solidFill>
              </a:rPr>
              <a:t>Scope + timing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5373EDC-3652-49D9-B53B-D9CFE4DB7C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772150"/>
            <a:ext cx="109728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125" b="1">
                <a:solidFill>
                  <a:srgbClr val="136D67"/>
                </a:solidFill>
              </a:defRPr>
            </a:pPr>
            <a:r>
              <a:rPr sz="1125" b="1">
                <a:solidFill>
                  <a:srgbClr val="136D67"/>
                </a:solidFill>
              </a:rPr>
              <a:t>Guest submission  →  server validation  →  Turnstile  →  secure storage  →  reference ID  →  manual reply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B5107D7-BA55-453B-8AED-D02AAE09CD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3D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BE08395C-3B57-43EA-A165-D99FE0D217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96050"/>
            <a:ext cx="1619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675" b="1">
                <a:solidFill>
                  <a:srgbClr val="8C9693"/>
                </a:solidFill>
              </a:defRPr>
            </a:pPr>
            <a:r>
              <a:rPr sz="675" b="1">
                <a:solidFill>
                  <a:srgbClr val="8C9693"/>
                </a:solidFill>
              </a:rPr>
              <a:t>11 AUG 2026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7D92E79E-4229-4EFF-8B39-5B4D6CE34D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6496050"/>
            <a:ext cx="2057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675" b="1">
                <a:solidFill>
                  <a:srgbClr val="8C9693"/>
                </a:solidFill>
              </a:defRPr>
            </a:pPr>
            <a:r>
              <a:rPr sz="675" b="1">
                <a:solidFill>
                  <a:srgbClr val="8C9693"/>
                </a:solidFill>
              </a:rPr>
              <a:t>mmoptibuilds.com</a:t>
            </a:r>
          </a:p>
        </p:txBody>
      </p:sp>
    </p:spTree>
    <p:extLst>
      <p:ext uri="{BB962C8B-B14F-4D97-AF65-F5344CB8AC3E}">
        <p14:creationId xmlns:p14="http://schemas.microsoft.com/office/powerpoint/2010/main" val="1013703817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17202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64AA6E18-647F-43AF-90F1-D3633AA1FA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04800"/>
            <a:ext cx="6191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136D67"/>
                </a:solidFill>
              </a:defRPr>
            </a:pPr>
            <a:r>
              <a:rPr sz="825" b="1">
                <a:solidFill>
                  <a:srgbClr val="136D67"/>
                </a:solidFill>
              </a:rPr>
              <a:t>OWNER WORKSPACE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BC623047-135C-480F-ADF9-59EBCB8A8A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304800"/>
            <a:ext cx="5334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87918F"/>
                </a:solidFill>
              </a:defRPr>
            </a:pPr>
            <a:r>
              <a:rPr sz="825" b="1">
                <a:solidFill>
                  <a:srgbClr val="87918F"/>
                </a:solidFill>
              </a:rPr>
              <a:t>08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175C083-97AC-42DE-A1DD-E2DAD91E06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106680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FFFFFF"/>
                </a:solidFill>
              </a:defRPr>
            </a:pPr>
            <a:r>
              <a:rPr sz="3300" b="1">
                <a:solidFill>
                  <a:srgbClr val="FFFFFF"/>
                </a:solidFill>
              </a:rPr>
              <a:t>One dashboard. Separate workspaces.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FB7B27D-F9A2-4F74-9786-AF78E3454F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762125"/>
            <a:ext cx="98107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AAB7BB"/>
                </a:solidFill>
              </a:defRPr>
            </a:pPr>
            <a:r>
              <a:rPr sz="1500" b="0">
                <a:solidFill>
                  <a:srgbClr val="AAB7BB"/>
                </a:solidFill>
              </a:rPr>
              <a:t>Private operations should feel closer to a focused inbox than a full CRM.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3AABB21-BAB8-41D3-9016-C27B07726B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781300"/>
            <a:ext cx="2438400" cy="876300"/>
          </a:xfrm>
          <a:prstGeom xmlns:a="http://schemas.openxmlformats.org/drawingml/2006/main" prst="roundRect">
            <a:avLst>
              <a:gd name="adj" fmla="val 13043"/>
            </a:avLst>
          </a:prstGeom>
          <a:solidFill xmlns:a="http://schemas.openxmlformats.org/drawingml/2006/main">
            <a:srgbClr val="202A2E"/>
          </a:solidFill>
          <a:ln xmlns:a="http://schemas.openxmlformats.org/drawingml/2006/main" w="9525">
            <a:solidFill>
              <a:srgbClr val="344248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9ECF7A6-1D93-4281-99C0-F54356B48F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2971800"/>
            <a:ext cx="2057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FFFFFF"/>
                </a:solidFill>
              </a:defRPr>
            </a:pPr>
            <a:r>
              <a:rPr sz="1425" b="1">
                <a:solidFill>
                  <a:srgbClr val="FFFFFF"/>
                </a:solidFill>
              </a:rPr>
              <a:t>Overview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8CA48951-E49A-4D11-968A-0BA223B4E9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95650" y="2781300"/>
            <a:ext cx="2438400" cy="876300"/>
          </a:xfrm>
          <a:prstGeom xmlns:a="http://schemas.openxmlformats.org/drawingml/2006/main" prst="roundRect">
            <a:avLst>
              <a:gd name="adj" fmla="val 13043"/>
            </a:avLst>
          </a:prstGeom>
          <a:solidFill xmlns:a="http://schemas.openxmlformats.org/drawingml/2006/main">
            <a:srgbClr val="172329"/>
          </a:solidFill>
          <a:ln xmlns:a="http://schemas.openxmlformats.org/drawingml/2006/main" w="9525">
            <a:solidFill>
              <a:srgbClr val="344248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E6E1091-DC59-4F57-B1C3-508C078537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86150" y="2971800"/>
            <a:ext cx="2057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70F0E2"/>
                </a:solidFill>
              </a:defRPr>
            </a:pPr>
            <a:r>
              <a:rPr sz="1425" b="1">
                <a:solidFill>
                  <a:srgbClr val="70F0E2"/>
                </a:solidFill>
              </a:rPr>
              <a:t>Systems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2DE2EB9-F081-4A8D-B6FB-A217C33EBA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81700" y="2781300"/>
            <a:ext cx="2438400" cy="876300"/>
          </a:xfrm>
          <a:prstGeom xmlns:a="http://schemas.openxmlformats.org/drawingml/2006/main" prst="roundRect">
            <a:avLst>
              <a:gd name="adj" fmla="val 13043"/>
            </a:avLst>
          </a:prstGeom>
          <a:solidFill xmlns:a="http://schemas.openxmlformats.org/drawingml/2006/main">
            <a:srgbClr val="3B332B"/>
          </a:solidFill>
          <a:ln xmlns:a="http://schemas.openxmlformats.org/drawingml/2006/main" w="9525">
            <a:solidFill>
              <a:srgbClr val="344248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4218CC1-FC24-4830-836A-80D09C23C6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72200" y="2971800"/>
            <a:ext cx="2057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FF9C86"/>
                </a:solidFill>
              </a:defRPr>
            </a:pPr>
            <a:r>
              <a:rPr sz="1425" b="1">
                <a:solidFill>
                  <a:srgbClr val="FF9C86"/>
                </a:solidFill>
              </a:rPr>
              <a:t>Studio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F43A0EB6-A050-4DA0-9055-A9812A5579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781300"/>
            <a:ext cx="2438400" cy="876300"/>
          </a:xfrm>
          <a:prstGeom xmlns:a="http://schemas.openxmlformats.org/drawingml/2006/main" prst="roundRect">
            <a:avLst>
              <a:gd name="adj" fmla="val 13043"/>
            </a:avLst>
          </a:prstGeom>
          <a:solidFill xmlns:a="http://schemas.openxmlformats.org/drawingml/2006/main">
            <a:srgbClr val="202A2E"/>
          </a:solidFill>
          <a:ln xmlns:a="http://schemas.openxmlformats.org/drawingml/2006/main" w="9525">
            <a:solidFill>
              <a:srgbClr val="344248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E74C578-6892-498D-89AB-175990849F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2971800"/>
            <a:ext cx="2057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FFFFFF"/>
                </a:solidFill>
              </a:defRPr>
            </a:pPr>
            <a:r>
              <a:rPr sz="1425" b="1">
                <a:solidFill>
                  <a:srgbClr val="FFFFFF"/>
                </a:solidFill>
              </a:rPr>
              <a:t>Inbox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8BDF086F-B71C-4B95-9293-2E5027AF4E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962400"/>
            <a:ext cx="2438400" cy="876300"/>
          </a:xfrm>
          <a:prstGeom xmlns:a="http://schemas.openxmlformats.org/drawingml/2006/main" prst="roundRect">
            <a:avLst>
              <a:gd name="adj" fmla="val 13043"/>
            </a:avLst>
          </a:prstGeom>
          <a:solidFill xmlns:a="http://schemas.openxmlformats.org/drawingml/2006/main">
            <a:srgbClr val="202A2E"/>
          </a:solidFill>
          <a:ln xmlns:a="http://schemas.openxmlformats.org/drawingml/2006/main" w="9525">
            <a:solidFill>
              <a:srgbClr val="344248"/>
            </a:solidFill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C5EC288-FBA9-404C-A22C-217E490971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152900"/>
            <a:ext cx="2057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FFFFFF"/>
                </a:solidFill>
              </a:defRPr>
            </a:pPr>
            <a:r>
              <a:rPr sz="1425" b="1">
                <a:solidFill>
                  <a:srgbClr val="FFFFFF"/>
                </a:solidFill>
              </a:rPr>
              <a:t>Quotes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D3657AF-A29F-444A-A10E-7399FDF42B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295650" y="3962400"/>
            <a:ext cx="2438400" cy="876300"/>
          </a:xfrm>
          <a:prstGeom xmlns:a="http://schemas.openxmlformats.org/drawingml/2006/main" prst="roundRect">
            <a:avLst>
              <a:gd name="adj" fmla="val 13043"/>
            </a:avLst>
          </a:prstGeom>
          <a:solidFill xmlns:a="http://schemas.openxmlformats.org/drawingml/2006/main">
            <a:srgbClr val="202A2E"/>
          </a:solidFill>
          <a:ln xmlns:a="http://schemas.openxmlformats.org/drawingml/2006/main" w="9525">
            <a:solidFill>
              <a:srgbClr val="344248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2AB8E36-6D8A-48BC-8CCA-46B37FABEB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86150" y="4152900"/>
            <a:ext cx="2057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FFFFFF"/>
                </a:solidFill>
              </a:defRPr>
            </a:pPr>
            <a:r>
              <a:rPr sz="1425" b="1">
                <a:solidFill>
                  <a:srgbClr val="FFFFFF"/>
                </a:solidFill>
              </a:rPr>
              <a:t>Contacts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46FD9A3-F9E3-40BE-A54B-D2D53EFB98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81700" y="3962400"/>
            <a:ext cx="2438400" cy="876300"/>
          </a:xfrm>
          <a:prstGeom xmlns:a="http://schemas.openxmlformats.org/drawingml/2006/main" prst="roundRect">
            <a:avLst>
              <a:gd name="adj" fmla="val 13043"/>
            </a:avLst>
          </a:prstGeom>
          <a:solidFill xmlns:a="http://schemas.openxmlformats.org/drawingml/2006/main">
            <a:srgbClr val="202A2E"/>
          </a:solidFill>
          <a:ln xmlns:a="http://schemas.openxmlformats.org/drawingml/2006/main" w="9525">
            <a:solidFill>
              <a:srgbClr val="344248"/>
            </a:solidFill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84837C3E-B305-48F4-B341-4E003570ED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72200" y="4152900"/>
            <a:ext cx="2057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FFFFFF"/>
                </a:solidFill>
              </a:defRPr>
            </a:pPr>
            <a:r>
              <a:rPr sz="1425" b="1">
                <a:solidFill>
                  <a:srgbClr val="FFFFFF"/>
                </a:solidFill>
              </a:rPr>
              <a:t>Analytics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F297EE7-F07F-4983-9EA9-B1DC9CDFA5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3962400"/>
            <a:ext cx="2438400" cy="876300"/>
          </a:xfrm>
          <a:prstGeom xmlns:a="http://schemas.openxmlformats.org/drawingml/2006/main" prst="roundRect">
            <a:avLst>
              <a:gd name="adj" fmla="val 13043"/>
            </a:avLst>
          </a:prstGeom>
          <a:solidFill xmlns:a="http://schemas.openxmlformats.org/drawingml/2006/main">
            <a:srgbClr val="202A2E"/>
          </a:solidFill>
          <a:ln xmlns:a="http://schemas.openxmlformats.org/drawingml/2006/main" w="9525">
            <a:solidFill>
              <a:srgbClr val="344248"/>
            </a:solidFill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DC1F8E3-EF07-4669-8D74-62D654B12B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58250" y="4152900"/>
            <a:ext cx="20574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425" b="1">
                <a:solidFill>
                  <a:srgbClr val="FFFFFF"/>
                </a:solidFill>
              </a:defRPr>
            </a:pPr>
            <a:r>
              <a:rPr sz="1425" b="1">
                <a:solidFill>
                  <a:srgbClr val="FFFFFF"/>
                </a:solidFill>
              </a:rPr>
              <a:t>Settings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5831F9B7-7D69-425D-AEC5-7ED9F83879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467350"/>
            <a:ext cx="109728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125" b="1">
                <a:solidFill>
                  <a:srgbClr val="91A0A4"/>
                </a:solidFill>
              </a:defRPr>
            </a:pPr>
            <a:r>
              <a:rPr sz="1125" b="1">
                <a:solidFill>
                  <a:srgbClr val="91A0A4"/>
                </a:solidFill>
              </a:rPr>
              <a:t>Owner only • RLS • audit history • noindex • manual email replies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EEB46DE8-19BC-4F62-9321-5C1455936B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D3A3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3BEAA53C-14CF-48AB-8DBF-8DE8A06E05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96050"/>
            <a:ext cx="1619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675" b="1">
                <a:solidFill>
                  <a:srgbClr val="66767B"/>
                </a:solidFill>
              </a:defRPr>
            </a:pPr>
            <a:r>
              <a:rPr sz="675" b="1">
                <a:solidFill>
                  <a:srgbClr val="66767B"/>
                </a:solidFill>
              </a:rPr>
              <a:t>11 AUG 2026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947CFA9F-021B-4C0E-AF5D-05B7460433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6496050"/>
            <a:ext cx="2057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675" b="1">
                <a:solidFill>
                  <a:srgbClr val="66767B"/>
                </a:solidFill>
              </a:defRPr>
            </a:pPr>
            <a:r>
              <a:rPr sz="675" b="1">
                <a:solidFill>
                  <a:srgbClr val="66767B"/>
                </a:solidFill>
              </a:rPr>
              <a:t>mmoptibuilds.com</a:t>
            </a:r>
          </a:p>
        </p:txBody>
      </p:sp>
    </p:spTree>
    <p:extLst>
      <p:ext uri="{BB962C8B-B14F-4D97-AF65-F5344CB8AC3E}">
        <p14:creationId xmlns:p14="http://schemas.microsoft.com/office/powerpoint/2010/main" val="1805189283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5F3ED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BC24725D-505E-4B1E-9D5A-E002603381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304800"/>
            <a:ext cx="6191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825" b="1">
                <a:solidFill>
                  <a:srgbClr val="136D67"/>
                </a:solidFill>
              </a:defRPr>
            </a:pPr>
            <a:r>
              <a:rPr sz="825" b="1">
                <a:solidFill>
                  <a:srgbClr val="136D67"/>
                </a:solidFill>
              </a:rPr>
              <a:t>PRODUCTION STACK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95BBB0F-4840-4938-9FE6-B5C09AC19F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304800"/>
            <a:ext cx="5334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825" b="1">
                <a:solidFill>
                  <a:srgbClr val="87918F"/>
                </a:solidFill>
              </a:defRPr>
            </a:pPr>
            <a:r>
              <a:rPr sz="825" b="1">
                <a:solidFill>
                  <a:srgbClr val="87918F"/>
                </a:solidFill>
              </a:rPr>
              <a:t>09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E52CE8C-DB7A-42F9-BB12-E7A1FD6E9B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742950"/>
            <a:ext cx="1066800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3300" b="1">
                <a:solidFill>
                  <a:srgbClr val="172026"/>
                </a:solidFill>
              </a:defRPr>
            </a:pPr>
            <a:r>
              <a:rPr sz="3300" b="1">
                <a:solidFill>
                  <a:srgbClr val="172026"/>
                </a:solidFill>
              </a:rPr>
              <a:t>Commercially usable at zero new spend.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84F8616-EF7E-4C30-8E52-877072DDAD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762125"/>
            <a:ext cx="98107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500" b="0">
                <a:solidFill>
                  <a:srgbClr val="5B686B"/>
                </a:solidFill>
              </a:defRPr>
            </a:pPr>
            <a:r>
              <a:rPr sz="1500" b="0">
                <a:solidFill>
                  <a:srgbClr val="5B686B"/>
                </a:solidFill>
              </a:rPr>
              <a:t>A narrow stack keeps the build governable and the operating burden low.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A41B6114-3E89-4B1E-AF75-4F291F3F8B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2724150"/>
            <a:ext cx="5162550" cy="1200150"/>
          </a:xfrm>
          <a:prstGeom xmlns:a="http://schemas.openxmlformats.org/drawingml/2006/main" prst="roundRect">
            <a:avLst>
              <a:gd name="adj" fmla="val 12698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CE2DF"/>
            </a:solidFill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F0A1DF6-9B5C-473E-94F4-CA1C6CF408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2895600"/>
            <a:ext cx="32385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6D6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8DF59EC-6071-40E5-A5C8-E87BD27014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2952750"/>
            <a:ext cx="47815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675" b="1">
                <a:solidFill>
                  <a:srgbClr val="136D67"/>
                </a:solidFill>
              </a:defRPr>
            </a:pPr>
            <a:r>
              <a:rPr sz="675" b="1">
                <a:solidFill>
                  <a:srgbClr val="136D67"/>
                </a:solidFill>
              </a:rPr>
              <a:t>01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FB00102-5088-4E6C-87D3-76C34A162C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3133725"/>
            <a:ext cx="47815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26"/>
                </a:solidFill>
              </a:defRPr>
            </a:pPr>
            <a:r>
              <a:rPr sz="1350" b="1">
                <a:solidFill>
                  <a:srgbClr val="172026"/>
                </a:solidFill>
              </a:rPr>
              <a:t>NEXT.JS 16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8F8BBA9-7582-4B8D-BA56-C92B041FD6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3419475"/>
            <a:ext cx="47815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5B686B"/>
                </a:solidFill>
              </a:defRPr>
            </a:pPr>
            <a:r>
              <a:rPr sz="975" b="0">
                <a:solidFill>
                  <a:srgbClr val="5B686B"/>
                </a:solidFill>
              </a:rPr>
              <a:t>One App Router application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8E561B9-0340-4165-8D7A-046CDB4B56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2724150"/>
            <a:ext cx="5162550" cy="1200150"/>
          </a:xfrm>
          <a:prstGeom xmlns:a="http://schemas.openxmlformats.org/drawingml/2006/main" prst="roundRect">
            <a:avLst>
              <a:gd name="adj" fmla="val 12698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CE2DF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3CBA252D-0936-421B-B3FD-5BF4C89F45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2895600"/>
            <a:ext cx="32385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6D6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33233A9-E9DC-41C2-94CB-1478E29013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2952750"/>
            <a:ext cx="47815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675" b="1">
                <a:solidFill>
                  <a:srgbClr val="136D67"/>
                </a:solidFill>
              </a:defRPr>
            </a:pPr>
            <a:r>
              <a:rPr sz="675" b="1">
                <a:solidFill>
                  <a:srgbClr val="136D67"/>
                </a:solidFill>
              </a:rPr>
              <a:t>02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C101C68-545F-4408-8D8F-AF6C5E9D62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3133725"/>
            <a:ext cx="47815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26"/>
                </a:solidFill>
              </a:defRPr>
            </a:pPr>
            <a:r>
              <a:rPr sz="1350" b="1">
                <a:solidFill>
                  <a:srgbClr val="172026"/>
                </a:solidFill>
              </a:rPr>
              <a:t>CLOUDFLARE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26957FA-CD41-485D-8BB6-346E210A25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3419475"/>
            <a:ext cx="47815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5B686B"/>
                </a:solidFill>
              </a:defRPr>
            </a:pPr>
            <a:r>
              <a:rPr sz="975" b="0">
                <a:solidFill>
                  <a:srgbClr val="5B686B"/>
                </a:solidFill>
              </a:rPr>
              <a:t>Workers + OpenNext, DNS, TLS, Turnstile, analytics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8534F45-3A2F-4951-BC34-62A509A02A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171950"/>
            <a:ext cx="5162550" cy="1200150"/>
          </a:xfrm>
          <a:prstGeom xmlns:a="http://schemas.openxmlformats.org/drawingml/2006/main" prst="roundRect">
            <a:avLst>
              <a:gd name="adj" fmla="val 12698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CE2DF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C7FFC887-89A2-46BF-B8AA-2DCA5157C1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343400"/>
            <a:ext cx="32385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6D6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A479466-0195-4A44-ACEB-CD08EA17CF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400550"/>
            <a:ext cx="47815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675" b="1">
                <a:solidFill>
                  <a:srgbClr val="136D67"/>
                </a:solidFill>
              </a:defRPr>
            </a:pPr>
            <a:r>
              <a:rPr sz="675" b="1">
                <a:solidFill>
                  <a:srgbClr val="136D67"/>
                </a:solidFill>
              </a:rPr>
              <a:t>03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0520264-4D4D-4C2C-A266-C52B0A0322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581525"/>
            <a:ext cx="47815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26"/>
                </a:solidFill>
              </a:defRPr>
            </a:pPr>
            <a:r>
              <a:rPr sz="1350" b="1">
                <a:solidFill>
                  <a:srgbClr val="172026"/>
                </a:solidFill>
              </a:rPr>
              <a:t>SUPABASE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E61B0DA7-71BC-410A-990A-26FAAFA684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" y="4867275"/>
            <a:ext cx="47815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5B686B"/>
                </a:solidFill>
              </a:defRPr>
            </a:pPr>
            <a:r>
              <a:rPr sz="975" b="0">
                <a:solidFill>
                  <a:srgbClr val="5B686B"/>
                </a:solidFill>
              </a:rPr>
              <a:t>Postgres, owner Auth, RLS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DDB6DE98-8A39-45C7-BD58-C42CFDC799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15050" y="4171950"/>
            <a:ext cx="5162550" cy="1200150"/>
          </a:xfrm>
          <a:prstGeom xmlns:a="http://schemas.openxmlformats.org/drawingml/2006/main" prst="roundRect">
            <a:avLst>
              <a:gd name="adj" fmla="val 12698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DCE2DF"/>
            </a:solidFill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14694FC1-BE50-45BB-B835-999493025C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4343400"/>
            <a:ext cx="32385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6D67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9769534C-D53B-4492-9F7A-217D61D22F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4400550"/>
            <a:ext cx="47815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675" b="1">
                <a:solidFill>
                  <a:srgbClr val="136D67"/>
                </a:solidFill>
              </a:defRPr>
            </a:pPr>
            <a:r>
              <a:rPr sz="675" b="1">
                <a:solidFill>
                  <a:srgbClr val="136D67"/>
                </a:solidFill>
              </a:rPr>
              <a:t>04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13635655-A721-467E-9082-4062797045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4581525"/>
            <a:ext cx="47815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1350" b="1">
                <a:solidFill>
                  <a:srgbClr val="172026"/>
                </a:solidFill>
              </a:defRPr>
            </a:pPr>
            <a:r>
              <a:rPr sz="1350" b="1">
                <a:solidFill>
                  <a:srgbClr val="172026"/>
                </a:solidFill>
              </a:rPr>
              <a:t>GITHUB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E35E2C3B-110D-4DD4-AD9F-7F1960DE84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05550" y="4867275"/>
            <a:ext cx="47815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975" b="0">
                <a:solidFill>
                  <a:srgbClr val="5B686B"/>
                </a:solidFill>
              </a:defRPr>
            </a:pPr>
            <a:r>
              <a:rPr sz="975" b="0">
                <a:solidFill>
                  <a:srgbClr val="5B686B"/>
                </a:solidFill>
              </a:rPr>
              <a:t>Private source + CI quotas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012492B2-18BF-42C7-BC7A-1BBE324F13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09728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CBD3D0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6D2E0B5F-095C-478E-BCF0-FF295CC88A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96050"/>
            <a:ext cx="161925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defRPr sz="675" b="1">
                <a:solidFill>
                  <a:srgbClr val="8C9693"/>
                </a:solidFill>
              </a:defRPr>
            </a:pPr>
            <a:r>
              <a:rPr sz="675" b="1">
                <a:solidFill>
                  <a:srgbClr val="8C9693"/>
                </a:solidFill>
              </a:rPr>
              <a:t>11 AUG 2026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BB54E27F-5F7E-4E3E-876D-B1E4CD6959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25000" y="6496050"/>
            <a:ext cx="2057400" cy="171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defRPr sz="675" b="1">
                <a:solidFill>
                  <a:srgbClr val="8C9693"/>
                </a:solidFill>
              </a:defRPr>
            </a:pPr>
            <a:r>
              <a:rPr sz="675" b="1">
                <a:solidFill>
                  <a:srgbClr val="8C9693"/>
                </a:solidFill>
              </a:rPr>
              <a:t>mmoptibuilds.com</a:t>
            </a:r>
          </a:p>
        </p:txBody>
      </p:sp>
    </p:spTree>
    <p:extLst>
      <p:ext uri="{BB962C8B-B14F-4D97-AF65-F5344CB8AC3E}">
        <p14:creationId xmlns:p14="http://schemas.microsoft.com/office/powerpoint/2010/main" val="1395170825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2026-08-11T14:58:10.5750000Z</dcterms:created>
  <dcterms:modified xsi:type="dcterms:W3CDTF">2026-08-11T14:58:10.5750000Z</dcterms:modified>
</coreProperties>
</file>